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33"/>
  </p:notesMasterIdLst>
  <p:handoutMasterIdLst>
    <p:handoutMasterId r:id="rId34"/>
  </p:handoutMasterIdLst>
  <p:sldIdLst>
    <p:sldId id="256" r:id="rId2"/>
    <p:sldId id="312" r:id="rId3"/>
    <p:sldId id="313" r:id="rId4"/>
    <p:sldId id="315" r:id="rId5"/>
    <p:sldId id="316" r:id="rId6"/>
    <p:sldId id="317" r:id="rId7"/>
    <p:sldId id="318" r:id="rId8"/>
    <p:sldId id="341" r:id="rId9"/>
    <p:sldId id="320" r:id="rId10"/>
    <p:sldId id="321" r:id="rId11"/>
    <p:sldId id="322" r:id="rId12"/>
    <p:sldId id="319" r:id="rId13"/>
    <p:sldId id="309" r:id="rId14"/>
    <p:sldId id="263" r:id="rId15"/>
    <p:sldId id="262" r:id="rId16"/>
    <p:sldId id="261" r:id="rId17"/>
    <p:sldId id="323" r:id="rId18"/>
    <p:sldId id="265" r:id="rId19"/>
    <p:sldId id="267" r:id="rId20"/>
    <p:sldId id="293" r:id="rId21"/>
    <p:sldId id="273" r:id="rId22"/>
    <p:sldId id="310" r:id="rId23"/>
    <p:sldId id="291" r:id="rId24"/>
    <p:sldId id="292" r:id="rId25"/>
    <p:sldId id="294" r:id="rId26"/>
    <p:sldId id="336" r:id="rId27"/>
    <p:sldId id="337" r:id="rId28"/>
    <p:sldId id="338" r:id="rId29"/>
    <p:sldId id="339" r:id="rId30"/>
    <p:sldId id="340" r:id="rId31"/>
    <p:sldId id="311" r:id="rId32"/>
  </p:sldIdLst>
  <p:sldSz cx="9144000" cy="6858000" type="screen4x3"/>
  <p:notesSz cx="6858000" cy="9083675"/>
  <p:defaultTextStyle>
    <a:defPPr>
      <a:defRPr lang="en-US"/>
    </a:defPPr>
    <a:lvl1pPr algn="l" rtl="0" eaLnBrk="0" fontAlgn="base" hangingPunct="0">
      <a:spcBef>
        <a:spcPct val="0"/>
      </a:spcBef>
      <a:spcAft>
        <a:spcPct val="0"/>
      </a:spcAft>
      <a:defRPr sz="1600" kern="1200">
        <a:solidFill>
          <a:schemeClr val="tx1"/>
        </a:solidFill>
        <a:latin typeface="Verdana" pitchFamily="34" charset="0"/>
        <a:ea typeface="+mn-ea"/>
        <a:cs typeface="+mn-cs"/>
      </a:defRPr>
    </a:lvl1pPr>
    <a:lvl2pPr marL="457200" algn="l" rtl="0" eaLnBrk="0" fontAlgn="base" hangingPunct="0">
      <a:spcBef>
        <a:spcPct val="0"/>
      </a:spcBef>
      <a:spcAft>
        <a:spcPct val="0"/>
      </a:spcAft>
      <a:defRPr sz="1600"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sz="1600"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sz="1600"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06" autoAdjust="0"/>
    <p:restoredTop sz="89456" autoAdjust="0"/>
  </p:normalViewPr>
  <p:slideViewPr>
    <p:cSldViewPr>
      <p:cViewPr varScale="1">
        <p:scale>
          <a:sx n="82" d="100"/>
          <a:sy n="82" d="100"/>
        </p:scale>
        <p:origin x="-126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bwMode="auto">
          <a:xfrm>
            <a:off x="0" y="0"/>
            <a:ext cx="2971800" cy="454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endParaRPr lang="en-US"/>
          </a:p>
        </p:txBody>
      </p:sp>
      <p:sp>
        <p:nvSpPr>
          <p:cNvPr id="92163" name="Rectangle 3"/>
          <p:cNvSpPr>
            <a:spLocks noGrp="1" noChangeArrowheads="1"/>
          </p:cNvSpPr>
          <p:nvPr>
            <p:ph type="dt" sz="quarter" idx="1"/>
          </p:nvPr>
        </p:nvSpPr>
        <p:spPr bwMode="auto">
          <a:xfrm>
            <a:off x="3884613" y="0"/>
            <a:ext cx="2971800" cy="454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endParaRPr lang="en-US"/>
          </a:p>
        </p:txBody>
      </p:sp>
      <p:sp>
        <p:nvSpPr>
          <p:cNvPr id="92164" name="Rectangle 4"/>
          <p:cNvSpPr>
            <a:spLocks noGrp="1" noChangeArrowheads="1"/>
          </p:cNvSpPr>
          <p:nvPr>
            <p:ph type="ftr" sz="quarter" idx="2"/>
          </p:nvPr>
        </p:nvSpPr>
        <p:spPr bwMode="auto">
          <a:xfrm>
            <a:off x="0" y="8627915"/>
            <a:ext cx="2971800" cy="454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endParaRPr lang="en-US"/>
          </a:p>
        </p:txBody>
      </p:sp>
      <p:sp>
        <p:nvSpPr>
          <p:cNvPr id="92165" name="Rectangle 5"/>
          <p:cNvSpPr>
            <a:spLocks noGrp="1" noChangeArrowheads="1"/>
          </p:cNvSpPr>
          <p:nvPr>
            <p:ph type="sldNum" sz="quarter" idx="3"/>
          </p:nvPr>
        </p:nvSpPr>
        <p:spPr bwMode="auto">
          <a:xfrm>
            <a:off x="3884613" y="8627915"/>
            <a:ext cx="2971800" cy="454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E2579E9F-52AA-4060-8E37-14237D2EA97E}" type="slidenum">
              <a:rPr lang="en-US"/>
              <a:pPr/>
              <a:t>‹#›</a:t>
            </a:fld>
            <a:endParaRPr lang="en-US"/>
          </a:p>
        </p:txBody>
      </p:sp>
    </p:spTree>
    <p:extLst>
      <p:ext uri="{BB962C8B-B14F-4D97-AF65-F5344CB8AC3E}">
        <p14:creationId xmlns:p14="http://schemas.microsoft.com/office/powerpoint/2010/main" val="40986330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4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endParaRPr lang="en-US"/>
          </a:p>
        </p:txBody>
      </p:sp>
      <p:sp>
        <p:nvSpPr>
          <p:cNvPr id="15363" name="Rectangle 3"/>
          <p:cNvSpPr>
            <a:spLocks noGrp="1" noChangeArrowheads="1"/>
          </p:cNvSpPr>
          <p:nvPr>
            <p:ph type="dt" idx="1"/>
          </p:nvPr>
        </p:nvSpPr>
        <p:spPr bwMode="auto">
          <a:xfrm>
            <a:off x="3884613" y="0"/>
            <a:ext cx="2971800" cy="454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endParaRPr lang="en-US"/>
          </a:p>
        </p:txBody>
      </p:sp>
      <p:sp>
        <p:nvSpPr>
          <p:cNvPr id="15364" name="Rectangle 4"/>
          <p:cNvSpPr>
            <a:spLocks noGrp="1" noRot="1" noChangeAspect="1" noChangeArrowheads="1" noTextEdit="1"/>
          </p:cNvSpPr>
          <p:nvPr>
            <p:ph type="sldImg" idx="2"/>
          </p:nvPr>
        </p:nvSpPr>
        <p:spPr bwMode="auto">
          <a:xfrm>
            <a:off x="1157288" y="681038"/>
            <a:ext cx="4543425" cy="3406775"/>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5365" name="Rectangle 5"/>
          <p:cNvSpPr>
            <a:spLocks noGrp="1" noChangeArrowheads="1"/>
          </p:cNvSpPr>
          <p:nvPr>
            <p:ph type="body" sz="quarter" idx="3"/>
          </p:nvPr>
        </p:nvSpPr>
        <p:spPr bwMode="auto">
          <a:xfrm>
            <a:off x="685800" y="4314746"/>
            <a:ext cx="5486400" cy="408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366" name="Rectangle 6"/>
          <p:cNvSpPr>
            <a:spLocks noGrp="1" noChangeArrowheads="1"/>
          </p:cNvSpPr>
          <p:nvPr>
            <p:ph type="ftr" sz="quarter" idx="4"/>
          </p:nvPr>
        </p:nvSpPr>
        <p:spPr bwMode="auto">
          <a:xfrm>
            <a:off x="0" y="8627915"/>
            <a:ext cx="2971800" cy="454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endParaRPr lang="en-US"/>
          </a:p>
        </p:txBody>
      </p:sp>
      <p:sp>
        <p:nvSpPr>
          <p:cNvPr id="15367" name="Rectangle 7"/>
          <p:cNvSpPr>
            <a:spLocks noGrp="1" noChangeArrowheads="1"/>
          </p:cNvSpPr>
          <p:nvPr>
            <p:ph type="sldNum" sz="quarter" idx="5"/>
          </p:nvPr>
        </p:nvSpPr>
        <p:spPr bwMode="auto">
          <a:xfrm>
            <a:off x="3884613" y="8627915"/>
            <a:ext cx="2971800" cy="454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C6A109C2-CB47-4944-818B-7432C63306CA}" type="slidenum">
              <a:rPr lang="en-US"/>
              <a:pPr/>
              <a:t>‹#›</a:t>
            </a:fld>
            <a:endParaRPr lang="en-US"/>
          </a:p>
        </p:txBody>
      </p:sp>
    </p:spTree>
    <p:extLst>
      <p:ext uri="{BB962C8B-B14F-4D97-AF65-F5344CB8AC3E}">
        <p14:creationId xmlns:p14="http://schemas.microsoft.com/office/powerpoint/2010/main" val="117117023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F82688-3E48-4AD3-A8C7-681B95B924E1}" type="slidenum">
              <a:rPr lang="en-US"/>
              <a:pPr/>
              <a:t>1</a:t>
            </a:fld>
            <a:endParaRPr lang="en-US"/>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r>
              <a:rPr lang="en-US"/>
              <a:t>Introductions and who’s who.</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10</a:t>
            </a:fld>
            <a:endParaRPr lang="en-US"/>
          </a:p>
        </p:txBody>
      </p:sp>
    </p:spTree>
    <p:extLst>
      <p:ext uri="{BB962C8B-B14F-4D97-AF65-F5344CB8AC3E}">
        <p14:creationId xmlns:p14="http://schemas.microsoft.com/office/powerpoint/2010/main" val="32647990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11</a:t>
            </a:fld>
            <a:endParaRPr lang="en-US"/>
          </a:p>
        </p:txBody>
      </p:sp>
    </p:spTree>
    <p:extLst>
      <p:ext uri="{BB962C8B-B14F-4D97-AF65-F5344CB8AC3E}">
        <p14:creationId xmlns:p14="http://schemas.microsoft.com/office/powerpoint/2010/main" val="40743466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12</a:t>
            </a:fld>
            <a:endParaRPr lang="en-US"/>
          </a:p>
        </p:txBody>
      </p:sp>
    </p:spTree>
    <p:extLst>
      <p:ext uri="{BB962C8B-B14F-4D97-AF65-F5344CB8AC3E}">
        <p14:creationId xmlns:p14="http://schemas.microsoft.com/office/powerpoint/2010/main" val="3480733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13</a:t>
            </a:fld>
            <a:endParaRPr lang="en-US"/>
          </a:p>
        </p:txBody>
      </p:sp>
    </p:spTree>
    <p:extLst>
      <p:ext uri="{BB962C8B-B14F-4D97-AF65-F5344CB8AC3E}">
        <p14:creationId xmlns:p14="http://schemas.microsoft.com/office/powerpoint/2010/main" val="15648462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14</a:t>
            </a:fld>
            <a:endParaRPr lang="en-US"/>
          </a:p>
        </p:txBody>
      </p:sp>
    </p:spTree>
    <p:extLst>
      <p:ext uri="{BB962C8B-B14F-4D97-AF65-F5344CB8AC3E}">
        <p14:creationId xmlns:p14="http://schemas.microsoft.com/office/powerpoint/2010/main" val="2475395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15</a:t>
            </a:fld>
            <a:endParaRPr lang="en-US"/>
          </a:p>
        </p:txBody>
      </p:sp>
    </p:spTree>
    <p:extLst>
      <p:ext uri="{BB962C8B-B14F-4D97-AF65-F5344CB8AC3E}">
        <p14:creationId xmlns:p14="http://schemas.microsoft.com/office/powerpoint/2010/main" val="27102406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16</a:t>
            </a:fld>
            <a:endParaRPr lang="en-US"/>
          </a:p>
        </p:txBody>
      </p:sp>
    </p:spTree>
    <p:extLst>
      <p:ext uri="{BB962C8B-B14F-4D97-AF65-F5344CB8AC3E}">
        <p14:creationId xmlns:p14="http://schemas.microsoft.com/office/powerpoint/2010/main" val="1878553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17</a:t>
            </a:fld>
            <a:endParaRPr lang="en-US"/>
          </a:p>
        </p:txBody>
      </p:sp>
    </p:spTree>
    <p:extLst>
      <p:ext uri="{BB962C8B-B14F-4D97-AF65-F5344CB8AC3E}">
        <p14:creationId xmlns:p14="http://schemas.microsoft.com/office/powerpoint/2010/main" val="13017047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18</a:t>
            </a:fld>
            <a:endParaRPr lang="en-US"/>
          </a:p>
        </p:txBody>
      </p:sp>
    </p:spTree>
    <p:extLst>
      <p:ext uri="{BB962C8B-B14F-4D97-AF65-F5344CB8AC3E}">
        <p14:creationId xmlns:p14="http://schemas.microsoft.com/office/powerpoint/2010/main" val="9885048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19</a:t>
            </a:fld>
            <a:endParaRPr lang="en-US"/>
          </a:p>
        </p:txBody>
      </p:sp>
    </p:spTree>
    <p:extLst>
      <p:ext uri="{BB962C8B-B14F-4D97-AF65-F5344CB8AC3E}">
        <p14:creationId xmlns:p14="http://schemas.microsoft.com/office/powerpoint/2010/main" val="31957245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2</a:t>
            </a:fld>
            <a:endParaRPr lang="en-US"/>
          </a:p>
        </p:txBody>
      </p:sp>
    </p:spTree>
    <p:extLst>
      <p:ext uri="{BB962C8B-B14F-4D97-AF65-F5344CB8AC3E}">
        <p14:creationId xmlns:p14="http://schemas.microsoft.com/office/powerpoint/2010/main" val="16309468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20</a:t>
            </a:fld>
            <a:endParaRPr lang="en-US"/>
          </a:p>
        </p:txBody>
      </p:sp>
    </p:spTree>
    <p:extLst>
      <p:ext uri="{BB962C8B-B14F-4D97-AF65-F5344CB8AC3E}">
        <p14:creationId xmlns:p14="http://schemas.microsoft.com/office/powerpoint/2010/main" val="13024318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21</a:t>
            </a:fld>
            <a:endParaRPr lang="en-US"/>
          </a:p>
        </p:txBody>
      </p:sp>
    </p:spTree>
    <p:extLst>
      <p:ext uri="{BB962C8B-B14F-4D97-AF65-F5344CB8AC3E}">
        <p14:creationId xmlns:p14="http://schemas.microsoft.com/office/powerpoint/2010/main" val="38287267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22</a:t>
            </a:fld>
            <a:endParaRPr lang="en-US"/>
          </a:p>
        </p:txBody>
      </p:sp>
    </p:spTree>
    <p:extLst>
      <p:ext uri="{BB962C8B-B14F-4D97-AF65-F5344CB8AC3E}">
        <p14:creationId xmlns:p14="http://schemas.microsoft.com/office/powerpoint/2010/main" val="13895501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sz="1200" b="1" kern="1200" dirty="0" smtClean="0">
                <a:solidFill>
                  <a:schemeClr val="tx1"/>
                </a:solidFill>
                <a:effectLst/>
                <a:latin typeface="Arial" charset="0"/>
                <a:ea typeface="+mn-ea"/>
                <a:cs typeface="+mn-cs"/>
              </a:rPr>
              <a:t>Structured Immersion Programs:</a:t>
            </a:r>
            <a:endParaRPr lang="en-US" dirty="0" smtClean="0"/>
          </a:p>
          <a:p>
            <a:pPr marL="171450" indent="-171450">
              <a:buFont typeface="Arial" pitchFamily="34" charset="0"/>
              <a:buChar char="•"/>
            </a:pPr>
            <a:r>
              <a:rPr lang="en-US" sz="1200" kern="1200" dirty="0" smtClean="0">
                <a:solidFill>
                  <a:schemeClr val="tx1"/>
                </a:solidFill>
                <a:effectLst/>
                <a:latin typeface="Arial" charset="0"/>
                <a:ea typeface="+mn-ea"/>
                <a:cs typeface="+mn-cs"/>
              </a:rPr>
              <a:t>   Structured immersion programs focus on developing second language</a:t>
            </a:r>
            <a:r>
              <a:rPr lang="en-US" dirty="0" smtClean="0"/>
              <a:t> </a:t>
            </a:r>
            <a:r>
              <a:rPr lang="en-US" sz="1200" kern="1200" dirty="0" smtClean="0">
                <a:solidFill>
                  <a:schemeClr val="tx1"/>
                </a:solidFill>
                <a:effectLst/>
                <a:latin typeface="Arial" charset="0"/>
                <a:ea typeface="+mn-ea"/>
                <a:cs typeface="+mn-cs"/>
              </a:rPr>
              <a:t>abilities of students who speak a minority language (Spanish speakers</a:t>
            </a:r>
            <a:r>
              <a:rPr lang="en-US" dirty="0" smtClean="0"/>
              <a:t> </a:t>
            </a:r>
            <a:r>
              <a:rPr lang="en-US" sz="1200" kern="1200" dirty="0" smtClean="0">
                <a:solidFill>
                  <a:schemeClr val="tx1"/>
                </a:solidFill>
                <a:effectLst/>
                <a:latin typeface="Arial" charset="0"/>
                <a:ea typeface="+mn-ea"/>
                <a:cs typeface="+mn-cs"/>
              </a:rPr>
              <a:t>learning English).</a:t>
            </a:r>
            <a:endParaRPr lang="en-US" dirty="0" smtClean="0"/>
          </a:p>
          <a:p>
            <a:pPr marL="171450" indent="-171450">
              <a:buFont typeface="Arial" pitchFamily="34" charset="0"/>
              <a:buChar char="•"/>
            </a:pPr>
            <a:r>
              <a:rPr lang="en-US" sz="1200" kern="1200" dirty="0" smtClean="0">
                <a:solidFill>
                  <a:schemeClr val="tx1"/>
                </a:solidFill>
                <a:effectLst/>
                <a:latin typeface="Arial" charset="0"/>
                <a:ea typeface="+mn-ea"/>
                <a:cs typeface="+mn-cs"/>
              </a:rPr>
              <a:t>   Structured immersion programs is supported by some U.S. Department of Education officials.</a:t>
            </a:r>
            <a:endParaRPr lang="en-US" dirty="0" smtClean="0"/>
          </a:p>
          <a:p>
            <a:pPr marL="171450" indent="-171450">
              <a:buFont typeface="Arial" pitchFamily="34" charset="0"/>
              <a:buChar char="•"/>
            </a:pPr>
            <a:r>
              <a:rPr lang="en-US" sz="1200" kern="1200" dirty="0" smtClean="0">
                <a:solidFill>
                  <a:schemeClr val="tx1"/>
                </a:solidFill>
                <a:effectLst/>
                <a:latin typeface="Arial" charset="0"/>
                <a:ea typeface="+mn-ea"/>
                <a:cs typeface="+mn-cs"/>
              </a:rPr>
              <a:t>   Structured immersion programs can easily become submersion programs because they rely heavily on the use of English over developing or maintaining the first language.</a:t>
            </a:r>
          </a:p>
          <a:p>
            <a:pPr marL="171450" indent="-171450">
              <a:buFont typeface="Arial" pitchFamily="34" charset="0"/>
              <a:buChar char="•"/>
            </a:pPr>
            <a:r>
              <a:rPr lang="en-US" sz="1200" b="1" kern="1200" dirty="0" smtClean="0">
                <a:solidFill>
                  <a:schemeClr val="tx1"/>
                </a:solidFill>
                <a:effectLst/>
                <a:latin typeface="Arial" charset="0"/>
                <a:ea typeface="+mn-ea"/>
                <a:cs typeface="+mn-cs"/>
              </a:rPr>
              <a:t>Alternate Immersion Programs:</a:t>
            </a:r>
            <a:endParaRPr lang="en-US" dirty="0" smtClean="0"/>
          </a:p>
          <a:p>
            <a:pPr marL="171450" indent="-171450">
              <a:buFont typeface="Arial" pitchFamily="34" charset="0"/>
              <a:buChar char="•"/>
            </a:pPr>
            <a:r>
              <a:rPr lang="en-US" sz="1200" kern="1200" dirty="0" smtClean="0">
                <a:solidFill>
                  <a:schemeClr val="tx1"/>
                </a:solidFill>
                <a:effectLst/>
                <a:latin typeface="Arial" charset="0"/>
                <a:ea typeface="+mn-ea"/>
                <a:cs typeface="+mn-cs"/>
              </a:rPr>
              <a:t>   Alternate immersion programs are most often referred to as</a:t>
            </a:r>
            <a:r>
              <a:rPr lang="en-US" dirty="0" smtClean="0"/>
              <a:t> </a:t>
            </a:r>
            <a:r>
              <a:rPr lang="en-US" sz="1200" kern="1200" dirty="0" smtClean="0">
                <a:solidFill>
                  <a:schemeClr val="tx1"/>
                </a:solidFill>
                <a:effectLst/>
                <a:latin typeface="Arial" charset="0"/>
                <a:ea typeface="+mn-ea"/>
                <a:cs typeface="+mn-cs"/>
              </a:rPr>
              <a:t>"sheltered English."</a:t>
            </a:r>
            <a:endParaRPr lang="en-US" dirty="0" smtClean="0"/>
          </a:p>
          <a:p>
            <a:pPr marL="171450" indent="-171450">
              <a:buFont typeface="Arial" pitchFamily="34" charset="0"/>
              <a:buChar char="•"/>
            </a:pPr>
            <a:r>
              <a:rPr lang="en-US" sz="1200" kern="1200" dirty="0" smtClean="0">
                <a:solidFill>
                  <a:schemeClr val="tx1"/>
                </a:solidFill>
                <a:effectLst/>
                <a:latin typeface="Arial" charset="0"/>
                <a:ea typeface="+mn-ea"/>
                <a:cs typeface="+mn-cs"/>
              </a:rPr>
              <a:t>   Students receive second-language instruction that is "sheltered" from input beyond their comprehension, first in subjects that are less language-intensive, such as math, and later in those that are more language intensive, such as social studies.</a:t>
            </a:r>
            <a:endParaRPr lang="en-US" dirty="0" smtClean="0"/>
          </a:p>
          <a:p>
            <a:pPr marL="171450" indent="-171450">
              <a:buFont typeface="Arial" pitchFamily="34" charset="0"/>
              <a:buChar char="•"/>
            </a:pPr>
            <a:r>
              <a:rPr lang="en-US" sz="1200" kern="1200" dirty="0" smtClean="0">
                <a:solidFill>
                  <a:schemeClr val="tx1"/>
                </a:solidFill>
                <a:effectLst/>
                <a:latin typeface="Arial" charset="0"/>
                <a:ea typeface="+mn-ea"/>
                <a:cs typeface="+mn-cs"/>
              </a:rPr>
              <a:t>   Lessons can be presented in one language one day and then the second language the next day.</a:t>
            </a:r>
            <a:endParaRPr lang="en-US" dirty="0" smtClean="0"/>
          </a:p>
          <a:p>
            <a:pPr marL="171450" indent="-171450">
              <a:buFont typeface="Arial" pitchFamily="34" charset="0"/>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C6A109C2-CB47-4944-818B-7432C63306CA}" type="slidenum">
              <a:rPr lang="en-US" smtClean="0"/>
              <a:pPr/>
              <a:t>23</a:t>
            </a:fld>
            <a:endParaRPr lang="en-US"/>
          </a:p>
        </p:txBody>
      </p:sp>
    </p:spTree>
    <p:extLst>
      <p:ext uri="{BB962C8B-B14F-4D97-AF65-F5344CB8AC3E}">
        <p14:creationId xmlns:p14="http://schemas.microsoft.com/office/powerpoint/2010/main" val="5840966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24</a:t>
            </a:fld>
            <a:endParaRPr lang="en-US"/>
          </a:p>
        </p:txBody>
      </p:sp>
    </p:spTree>
    <p:extLst>
      <p:ext uri="{BB962C8B-B14F-4D97-AF65-F5344CB8AC3E}">
        <p14:creationId xmlns:p14="http://schemas.microsoft.com/office/powerpoint/2010/main" val="14741312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25</a:t>
            </a:fld>
            <a:endParaRPr lang="en-US"/>
          </a:p>
        </p:txBody>
      </p:sp>
    </p:spTree>
    <p:extLst>
      <p:ext uri="{BB962C8B-B14F-4D97-AF65-F5344CB8AC3E}">
        <p14:creationId xmlns:p14="http://schemas.microsoft.com/office/powerpoint/2010/main" val="12796153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26</a:t>
            </a:fld>
            <a:endParaRPr lang="en-US"/>
          </a:p>
        </p:txBody>
      </p:sp>
    </p:spTree>
    <p:extLst>
      <p:ext uri="{BB962C8B-B14F-4D97-AF65-F5344CB8AC3E}">
        <p14:creationId xmlns:p14="http://schemas.microsoft.com/office/powerpoint/2010/main" val="27042125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27</a:t>
            </a:fld>
            <a:endParaRPr lang="en-US"/>
          </a:p>
        </p:txBody>
      </p:sp>
    </p:spTree>
    <p:extLst>
      <p:ext uri="{BB962C8B-B14F-4D97-AF65-F5344CB8AC3E}">
        <p14:creationId xmlns:p14="http://schemas.microsoft.com/office/powerpoint/2010/main" val="145352507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28</a:t>
            </a:fld>
            <a:endParaRPr lang="en-US"/>
          </a:p>
        </p:txBody>
      </p:sp>
    </p:spTree>
    <p:extLst>
      <p:ext uri="{BB962C8B-B14F-4D97-AF65-F5344CB8AC3E}">
        <p14:creationId xmlns:p14="http://schemas.microsoft.com/office/powerpoint/2010/main" val="14827413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29</a:t>
            </a:fld>
            <a:endParaRPr lang="en-US"/>
          </a:p>
        </p:txBody>
      </p:sp>
    </p:spTree>
    <p:extLst>
      <p:ext uri="{BB962C8B-B14F-4D97-AF65-F5344CB8AC3E}">
        <p14:creationId xmlns:p14="http://schemas.microsoft.com/office/powerpoint/2010/main" val="22018542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3</a:t>
            </a:fld>
            <a:endParaRPr lang="en-US"/>
          </a:p>
        </p:txBody>
      </p:sp>
    </p:spTree>
    <p:extLst>
      <p:ext uri="{BB962C8B-B14F-4D97-AF65-F5344CB8AC3E}">
        <p14:creationId xmlns:p14="http://schemas.microsoft.com/office/powerpoint/2010/main" val="28155441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30</a:t>
            </a:fld>
            <a:endParaRPr lang="en-US"/>
          </a:p>
        </p:txBody>
      </p:sp>
    </p:spTree>
    <p:extLst>
      <p:ext uri="{BB962C8B-B14F-4D97-AF65-F5344CB8AC3E}">
        <p14:creationId xmlns:p14="http://schemas.microsoft.com/office/powerpoint/2010/main" val="27647727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31</a:t>
            </a:fld>
            <a:endParaRPr lang="en-US"/>
          </a:p>
        </p:txBody>
      </p:sp>
    </p:spTree>
    <p:extLst>
      <p:ext uri="{BB962C8B-B14F-4D97-AF65-F5344CB8AC3E}">
        <p14:creationId xmlns:p14="http://schemas.microsoft.com/office/powerpoint/2010/main" val="10632945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4</a:t>
            </a:fld>
            <a:endParaRPr lang="en-US"/>
          </a:p>
        </p:txBody>
      </p:sp>
    </p:spTree>
    <p:extLst>
      <p:ext uri="{BB962C8B-B14F-4D97-AF65-F5344CB8AC3E}">
        <p14:creationId xmlns:p14="http://schemas.microsoft.com/office/powerpoint/2010/main" val="3421001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5</a:t>
            </a:fld>
            <a:endParaRPr lang="en-US"/>
          </a:p>
        </p:txBody>
      </p:sp>
    </p:spTree>
    <p:extLst>
      <p:ext uri="{BB962C8B-B14F-4D97-AF65-F5344CB8AC3E}">
        <p14:creationId xmlns:p14="http://schemas.microsoft.com/office/powerpoint/2010/main" val="23673635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6</a:t>
            </a:fld>
            <a:endParaRPr lang="en-US"/>
          </a:p>
        </p:txBody>
      </p:sp>
    </p:spTree>
    <p:extLst>
      <p:ext uri="{BB962C8B-B14F-4D97-AF65-F5344CB8AC3E}">
        <p14:creationId xmlns:p14="http://schemas.microsoft.com/office/powerpoint/2010/main" val="15721904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7</a:t>
            </a:fld>
            <a:endParaRPr lang="en-US"/>
          </a:p>
        </p:txBody>
      </p:sp>
    </p:spTree>
    <p:extLst>
      <p:ext uri="{BB962C8B-B14F-4D97-AF65-F5344CB8AC3E}">
        <p14:creationId xmlns:p14="http://schemas.microsoft.com/office/powerpoint/2010/main" val="8765460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8</a:t>
            </a:fld>
            <a:endParaRPr lang="en-US"/>
          </a:p>
        </p:txBody>
      </p:sp>
    </p:spTree>
    <p:extLst>
      <p:ext uri="{BB962C8B-B14F-4D97-AF65-F5344CB8AC3E}">
        <p14:creationId xmlns:p14="http://schemas.microsoft.com/office/powerpoint/2010/main" val="26024248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A109C2-CB47-4944-818B-7432C63306CA}" type="slidenum">
              <a:rPr lang="en-US" smtClean="0"/>
              <a:pPr/>
              <a:t>9</a:t>
            </a:fld>
            <a:endParaRPr lang="en-US"/>
          </a:p>
        </p:txBody>
      </p:sp>
    </p:spTree>
    <p:extLst>
      <p:ext uri="{BB962C8B-B14F-4D97-AF65-F5344CB8AC3E}">
        <p14:creationId xmlns:p14="http://schemas.microsoft.com/office/powerpoint/2010/main" val="3065760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3314" name="Group 2"/>
          <p:cNvGrpSpPr>
            <a:grpSpLocks/>
          </p:cNvGrpSpPr>
          <p:nvPr/>
        </p:nvGrpSpPr>
        <p:grpSpPr bwMode="auto">
          <a:xfrm>
            <a:off x="0" y="0"/>
            <a:ext cx="9148763" cy="6851650"/>
            <a:chOff x="1" y="0"/>
            <a:chExt cx="5763" cy="4316"/>
          </a:xfrm>
        </p:grpSpPr>
        <p:sp>
          <p:nvSpPr>
            <p:cNvPr id="13315" name="Freeform 3"/>
            <p:cNvSpPr>
              <a:spLocks/>
            </p:cNvSpPr>
            <p:nvPr/>
          </p:nvSpPr>
          <p:spPr bwMode="hidden">
            <a:xfrm>
              <a:off x="5045" y="2626"/>
              <a:ext cx="719" cy="1690"/>
            </a:xfrm>
            <a:custGeom>
              <a:avLst/>
              <a:gdLst>
                <a:gd name="T0" fmla="*/ 717 w 717"/>
                <a:gd name="T1" fmla="*/ 72 h 1690"/>
                <a:gd name="T2" fmla="*/ 717 w 717"/>
                <a:gd name="T3" fmla="*/ 0 h 1690"/>
                <a:gd name="T4" fmla="*/ 699 w 717"/>
                <a:gd name="T5" fmla="*/ 101 h 1690"/>
                <a:gd name="T6" fmla="*/ 675 w 717"/>
                <a:gd name="T7" fmla="*/ 209 h 1690"/>
                <a:gd name="T8" fmla="*/ 627 w 717"/>
                <a:gd name="T9" fmla="*/ 389 h 1690"/>
                <a:gd name="T10" fmla="*/ 574 w 717"/>
                <a:gd name="T11" fmla="*/ 569 h 1690"/>
                <a:gd name="T12" fmla="*/ 502 w 717"/>
                <a:gd name="T13" fmla="*/ 749 h 1690"/>
                <a:gd name="T14" fmla="*/ 424 w 717"/>
                <a:gd name="T15" fmla="*/ 935 h 1690"/>
                <a:gd name="T16" fmla="*/ 334 w 717"/>
                <a:gd name="T17" fmla="*/ 1121 h 1690"/>
                <a:gd name="T18" fmla="*/ 233 w 717"/>
                <a:gd name="T19" fmla="*/ 1312 h 1690"/>
                <a:gd name="T20" fmla="*/ 125 w 717"/>
                <a:gd name="T21" fmla="*/ 1498 h 1690"/>
                <a:gd name="T22" fmla="*/ 0 w 717"/>
                <a:gd name="T23" fmla="*/ 1690 h 1690"/>
                <a:gd name="T24" fmla="*/ 11 w 717"/>
                <a:gd name="T25" fmla="*/ 1690 h 1690"/>
                <a:gd name="T26" fmla="*/ 137 w 717"/>
                <a:gd name="T27" fmla="*/ 1498 h 1690"/>
                <a:gd name="T28" fmla="*/ 245 w 717"/>
                <a:gd name="T29" fmla="*/ 1312 h 1690"/>
                <a:gd name="T30" fmla="*/ 346 w 717"/>
                <a:gd name="T31" fmla="*/ 1121 h 1690"/>
                <a:gd name="T32" fmla="*/ 436 w 717"/>
                <a:gd name="T33" fmla="*/ 935 h 1690"/>
                <a:gd name="T34" fmla="*/ 514 w 717"/>
                <a:gd name="T35" fmla="*/ 749 h 1690"/>
                <a:gd name="T36" fmla="*/ 585 w 717"/>
                <a:gd name="T37" fmla="*/ 569 h 1690"/>
                <a:gd name="T38" fmla="*/ 639 w 717"/>
                <a:gd name="T39" fmla="*/ 389 h 1690"/>
                <a:gd name="T40" fmla="*/ 687 w 717"/>
                <a:gd name="T41" fmla="*/ 209 h 1690"/>
                <a:gd name="T42" fmla="*/ 705 w 717"/>
                <a:gd name="T43" fmla="*/ 143 h 1690"/>
                <a:gd name="T44" fmla="*/ 717 w 717"/>
                <a:gd name="T45" fmla="*/ 72 h 1690"/>
                <a:gd name="T46" fmla="*/ 717 w 717"/>
                <a:gd name="T47" fmla="*/ 72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16" name="Freeform 4"/>
            <p:cNvSpPr>
              <a:spLocks/>
            </p:cNvSpPr>
            <p:nvPr/>
          </p:nvSpPr>
          <p:spPr bwMode="hidden">
            <a:xfrm>
              <a:off x="5386" y="3794"/>
              <a:ext cx="378" cy="522"/>
            </a:xfrm>
            <a:custGeom>
              <a:avLst/>
              <a:gdLst>
                <a:gd name="T0" fmla="*/ 377 w 377"/>
                <a:gd name="T1" fmla="*/ 0 h 522"/>
                <a:gd name="T2" fmla="*/ 293 w 377"/>
                <a:gd name="T3" fmla="*/ 132 h 522"/>
                <a:gd name="T4" fmla="*/ 204 w 377"/>
                <a:gd name="T5" fmla="*/ 264 h 522"/>
                <a:gd name="T6" fmla="*/ 102 w 377"/>
                <a:gd name="T7" fmla="*/ 396 h 522"/>
                <a:gd name="T8" fmla="*/ 0 w 377"/>
                <a:gd name="T9" fmla="*/ 522 h 522"/>
                <a:gd name="T10" fmla="*/ 12 w 377"/>
                <a:gd name="T11" fmla="*/ 522 h 522"/>
                <a:gd name="T12" fmla="*/ 114 w 377"/>
                <a:gd name="T13" fmla="*/ 402 h 522"/>
                <a:gd name="T14" fmla="*/ 204 w 377"/>
                <a:gd name="T15" fmla="*/ 282 h 522"/>
                <a:gd name="T16" fmla="*/ 377 w 377"/>
                <a:gd name="T17" fmla="*/ 24 h 522"/>
                <a:gd name="T18" fmla="*/ 377 w 377"/>
                <a:gd name="T19" fmla="*/ 0 h 522"/>
                <a:gd name="T20" fmla="*/ 377 w 377"/>
                <a:gd name="T21"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17" name="Freeform 5"/>
            <p:cNvSpPr>
              <a:spLocks/>
            </p:cNvSpPr>
            <p:nvPr/>
          </p:nvSpPr>
          <p:spPr bwMode="hidden">
            <a:xfrm>
              <a:off x="5680" y="4214"/>
              <a:ext cx="84" cy="102"/>
            </a:xfrm>
            <a:custGeom>
              <a:avLst/>
              <a:gdLst>
                <a:gd name="T0" fmla="*/ 0 w 84"/>
                <a:gd name="T1" fmla="*/ 102 h 102"/>
                <a:gd name="T2" fmla="*/ 18 w 84"/>
                <a:gd name="T3" fmla="*/ 102 h 102"/>
                <a:gd name="T4" fmla="*/ 48 w 84"/>
                <a:gd name="T5" fmla="*/ 60 h 102"/>
                <a:gd name="T6" fmla="*/ 84 w 84"/>
                <a:gd name="T7" fmla="*/ 24 h 102"/>
                <a:gd name="T8" fmla="*/ 84 w 84"/>
                <a:gd name="T9" fmla="*/ 0 h 102"/>
                <a:gd name="T10" fmla="*/ 42 w 84"/>
                <a:gd name="T11" fmla="*/ 54 h 102"/>
                <a:gd name="T12" fmla="*/ 0 w 84"/>
                <a:gd name="T13" fmla="*/ 102 h 102"/>
                <a:gd name="T14" fmla="*/ 0 w 84"/>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318" name="Group 6"/>
            <p:cNvGrpSpPr>
              <a:grpSpLocks/>
            </p:cNvGrpSpPr>
            <p:nvPr/>
          </p:nvGrpSpPr>
          <p:grpSpPr bwMode="auto">
            <a:xfrm>
              <a:off x="288" y="0"/>
              <a:ext cx="5098" cy="4316"/>
              <a:chOff x="288" y="0"/>
              <a:chExt cx="5098" cy="4316"/>
            </a:xfrm>
          </p:grpSpPr>
          <p:sp>
            <p:nvSpPr>
              <p:cNvPr id="13319" name="Freeform 7"/>
              <p:cNvSpPr>
                <a:spLocks/>
              </p:cNvSpPr>
              <p:nvPr userDrawn="1"/>
            </p:nvSpPr>
            <p:spPr bwMode="hidden">
              <a:xfrm>
                <a:off x="2789" y="0"/>
                <a:ext cx="72" cy="4316"/>
              </a:xfrm>
              <a:custGeom>
                <a:avLst/>
                <a:gdLst>
                  <a:gd name="T0" fmla="*/ 0 w 72"/>
                  <a:gd name="T1" fmla="*/ 0 h 4316"/>
                  <a:gd name="T2" fmla="*/ 60 w 72"/>
                  <a:gd name="T3" fmla="*/ 4316 h 4316"/>
                  <a:gd name="T4" fmla="*/ 72 w 72"/>
                  <a:gd name="T5" fmla="*/ 4316 h 4316"/>
                  <a:gd name="T6" fmla="*/ 12 w 72"/>
                  <a:gd name="T7" fmla="*/ 0 h 4316"/>
                  <a:gd name="T8" fmla="*/ 0 w 72"/>
                  <a:gd name="T9" fmla="*/ 0 h 4316"/>
                  <a:gd name="T10" fmla="*/ 0 w 72"/>
                  <a:gd name="T11" fmla="*/ 0 h 4316"/>
                </a:gdLst>
                <a:ahLst/>
                <a:cxnLst>
                  <a:cxn ang="0">
                    <a:pos x="T0" y="T1"/>
                  </a:cxn>
                  <a:cxn ang="0">
                    <a:pos x="T2" y="T3"/>
                  </a:cxn>
                  <a:cxn ang="0">
                    <a:pos x="T4" y="T5"/>
                  </a:cxn>
                  <a:cxn ang="0">
                    <a:pos x="T6" y="T7"/>
                  </a:cxn>
                  <a:cxn ang="0">
                    <a:pos x="T8" y="T9"/>
                  </a:cxn>
                  <a:cxn ang="0">
                    <a:pos x="T10" y="T11"/>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20" name="Freeform 8"/>
              <p:cNvSpPr>
                <a:spLocks/>
              </p:cNvSpPr>
              <p:nvPr userDrawn="1"/>
            </p:nvSpPr>
            <p:spPr bwMode="hidden">
              <a:xfrm>
                <a:off x="3089" y="0"/>
                <a:ext cx="174" cy="4316"/>
              </a:xfrm>
              <a:custGeom>
                <a:avLst/>
                <a:gdLst>
                  <a:gd name="T0" fmla="*/ 24 w 174"/>
                  <a:gd name="T1" fmla="*/ 0 h 4316"/>
                  <a:gd name="T2" fmla="*/ 12 w 174"/>
                  <a:gd name="T3" fmla="*/ 0 h 4316"/>
                  <a:gd name="T4" fmla="*/ 42 w 174"/>
                  <a:gd name="T5" fmla="*/ 216 h 4316"/>
                  <a:gd name="T6" fmla="*/ 72 w 174"/>
                  <a:gd name="T7" fmla="*/ 444 h 4316"/>
                  <a:gd name="T8" fmla="*/ 96 w 174"/>
                  <a:gd name="T9" fmla="*/ 689 h 4316"/>
                  <a:gd name="T10" fmla="*/ 120 w 174"/>
                  <a:gd name="T11" fmla="*/ 947 h 4316"/>
                  <a:gd name="T12" fmla="*/ 132 w 174"/>
                  <a:gd name="T13" fmla="*/ 1211 h 4316"/>
                  <a:gd name="T14" fmla="*/ 150 w 174"/>
                  <a:gd name="T15" fmla="*/ 1487 h 4316"/>
                  <a:gd name="T16" fmla="*/ 156 w 174"/>
                  <a:gd name="T17" fmla="*/ 1768 h 4316"/>
                  <a:gd name="T18" fmla="*/ 162 w 174"/>
                  <a:gd name="T19" fmla="*/ 2062 h 4316"/>
                  <a:gd name="T20" fmla="*/ 156 w 174"/>
                  <a:gd name="T21" fmla="*/ 2644 h 4316"/>
                  <a:gd name="T22" fmla="*/ 126 w 174"/>
                  <a:gd name="T23" fmla="*/ 3225 h 4316"/>
                  <a:gd name="T24" fmla="*/ 108 w 174"/>
                  <a:gd name="T25" fmla="*/ 3507 h 4316"/>
                  <a:gd name="T26" fmla="*/ 78 w 174"/>
                  <a:gd name="T27" fmla="*/ 3788 h 4316"/>
                  <a:gd name="T28" fmla="*/ 42 w 174"/>
                  <a:gd name="T29" fmla="*/ 4058 h 4316"/>
                  <a:gd name="T30" fmla="*/ 0 w 174"/>
                  <a:gd name="T31" fmla="*/ 4316 h 4316"/>
                  <a:gd name="T32" fmla="*/ 12 w 174"/>
                  <a:gd name="T33" fmla="*/ 4316 h 4316"/>
                  <a:gd name="T34" fmla="*/ 54 w 174"/>
                  <a:gd name="T35" fmla="*/ 4058 h 4316"/>
                  <a:gd name="T36" fmla="*/ 90 w 174"/>
                  <a:gd name="T37" fmla="*/ 3782 h 4316"/>
                  <a:gd name="T38" fmla="*/ 120 w 174"/>
                  <a:gd name="T39" fmla="*/ 3507 h 4316"/>
                  <a:gd name="T40" fmla="*/ 138 w 174"/>
                  <a:gd name="T41" fmla="*/ 3219 h 4316"/>
                  <a:gd name="T42" fmla="*/ 168 w 174"/>
                  <a:gd name="T43" fmla="*/ 2638 h 4316"/>
                  <a:gd name="T44" fmla="*/ 174 w 174"/>
                  <a:gd name="T45" fmla="*/ 2056 h 4316"/>
                  <a:gd name="T46" fmla="*/ 168 w 174"/>
                  <a:gd name="T47" fmla="*/ 1768 h 4316"/>
                  <a:gd name="T48" fmla="*/ 162 w 174"/>
                  <a:gd name="T49" fmla="*/ 1487 h 4316"/>
                  <a:gd name="T50" fmla="*/ 144 w 174"/>
                  <a:gd name="T51" fmla="*/ 1211 h 4316"/>
                  <a:gd name="T52" fmla="*/ 132 w 174"/>
                  <a:gd name="T53" fmla="*/ 941 h 4316"/>
                  <a:gd name="T54" fmla="*/ 108 w 174"/>
                  <a:gd name="T55" fmla="*/ 689 h 4316"/>
                  <a:gd name="T56" fmla="*/ 84 w 174"/>
                  <a:gd name="T57" fmla="*/ 444 h 4316"/>
                  <a:gd name="T58" fmla="*/ 54 w 174"/>
                  <a:gd name="T59" fmla="*/ 216 h 4316"/>
                  <a:gd name="T60" fmla="*/ 24 w 174"/>
                  <a:gd name="T61" fmla="*/ 0 h 4316"/>
                  <a:gd name="T62" fmla="*/ 24 w 174"/>
                  <a:gd name="T63"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21" name="Freeform 9"/>
              <p:cNvSpPr>
                <a:spLocks/>
              </p:cNvSpPr>
              <p:nvPr userDrawn="1"/>
            </p:nvSpPr>
            <p:spPr bwMode="hidden">
              <a:xfrm>
                <a:off x="3358" y="0"/>
                <a:ext cx="337" cy="4316"/>
              </a:xfrm>
              <a:custGeom>
                <a:avLst/>
                <a:gdLst>
                  <a:gd name="T0" fmla="*/ 329 w 335"/>
                  <a:gd name="T1" fmla="*/ 2014 h 4316"/>
                  <a:gd name="T2" fmla="*/ 317 w 335"/>
                  <a:gd name="T3" fmla="*/ 1726 h 4316"/>
                  <a:gd name="T4" fmla="*/ 293 w 335"/>
                  <a:gd name="T5" fmla="*/ 1445 h 4316"/>
                  <a:gd name="T6" fmla="*/ 263 w 335"/>
                  <a:gd name="T7" fmla="*/ 1175 h 4316"/>
                  <a:gd name="T8" fmla="*/ 228 w 335"/>
                  <a:gd name="T9" fmla="*/ 917 h 4316"/>
                  <a:gd name="T10" fmla="*/ 186 w 335"/>
                  <a:gd name="T11" fmla="*/ 665 h 4316"/>
                  <a:gd name="T12" fmla="*/ 132 w 335"/>
                  <a:gd name="T13" fmla="*/ 432 h 4316"/>
                  <a:gd name="T14" fmla="*/ 78 w 335"/>
                  <a:gd name="T15" fmla="*/ 204 h 4316"/>
                  <a:gd name="T16" fmla="*/ 12 w 335"/>
                  <a:gd name="T17" fmla="*/ 0 h 4316"/>
                  <a:gd name="T18" fmla="*/ 0 w 335"/>
                  <a:gd name="T19" fmla="*/ 0 h 4316"/>
                  <a:gd name="T20" fmla="*/ 66 w 335"/>
                  <a:gd name="T21" fmla="*/ 204 h 4316"/>
                  <a:gd name="T22" fmla="*/ 120 w 335"/>
                  <a:gd name="T23" fmla="*/ 432 h 4316"/>
                  <a:gd name="T24" fmla="*/ 174 w 335"/>
                  <a:gd name="T25" fmla="*/ 665 h 4316"/>
                  <a:gd name="T26" fmla="*/ 216 w 335"/>
                  <a:gd name="T27" fmla="*/ 917 h 4316"/>
                  <a:gd name="T28" fmla="*/ 251 w 335"/>
                  <a:gd name="T29" fmla="*/ 1175 h 4316"/>
                  <a:gd name="T30" fmla="*/ 281 w 335"/>
                  <a:gd name="T31" fmla="*/ 1445 h 4316"/>
                  <a:gd name="T32" fmla="*/ 305 w 335"/>
                  <a:gd name="T33" fmla="*/ 1726 h 4316"/>
                  <a:gd name="T34" fmla="*/ 317 w 335"/>
                  <a:gd name="T35" fmla="*/ 2014 h 4316"/>
                  <a:gd name="T36" fmla="*/ 323 w 335"/>
                  <a:gd name="T37" fmla="*/ 2314 h 4316"/>
                  <a:gd name="T38" fmla="*/ 317 w 335"/>
                  <a:gd name="T39" fmla="*/ 2608 h 4316"/>
                  <a:gd name="T40" fmla="*/ 305 w 335"/>
                  <a:gd name="T41" fmla="*/ 2907 h 4316"/>
                  <a:gd name="T42" fmla="*/ 281 w 335"/>
                  <a:gd name="T43" fmla="*/ 3201 h 4316"/>
                  <a:gd name="T44" fmla="*/ 257 w 335"/>
                  <a:gd name="T45" fmla="*/ 3489 h 4316"/>
                  <a:gd name="T46" fmla="*/ 216 w 335"/>
                  <a:gd name="T47" fmla="*/ 3777 h 4316"/>
                  <a:gd name="T48" fmla="*/ 174 w 335"/>
                  <a:gd name="T49" fmla="*/ 4052 h 4316"/>
                  <a:gd name="T50" fmla="*/ 120 w 335"/>
                  <a:gd name="T51" fmla="*/ 4316 h 4316"/>
                  <a:gd name="T52" fmla="*/ 132 w 335"/>
                  <a:gd name="T53" fmla="*/ 4316 h 4316"/>
                  <a:gd name="T54" fmla="*/ 186 w 335"/>
                  <a:gd name="T55" fmla="*/ 4052 h 4316"/>
                  <a:gd name="T56" fmla="*/ 228 w 335"/>
                  <a:gd name="T57" fmla="*/ 3777 h 4316"/>
                  <a:gd name="T58" fmla="*/ 269 w 335"/>
                  <a:gd name="T59" fmla="*/ 3489 h 4316"/>
                  <a:gd name="T60" fmla="*/ 293 w 335"/>
                  <a:gd name="T61" fmla="*/ 3201 h 4316"/>
                  <a:gd name="T62" fmla="*/ 317 w 335"/>
                  <a:gd name="T63" fmla="*/ 2907 h 4316"/>
                  <a:gd name="T64" fmla="*/ 329 w 335"/>
                  <a:gd name="T65" fmla="*/ 2608 h 4316"/>
                  <a:gd name="T66" fmla="*/ 335 w 335"/>
                  <a:gd name="T67" fmla="*/ 2314 h 4316"/>
                  <a:gd name="T68" fmla="*/ 329 w 335"/>
                  <a:gd name="T69" fmla="*/ 2014 h 4316"/>
                  <a:gd name="T70" fmla="*/ 329 w 335"/>
                  <a:gd name="T71" fmla="*/ 201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22" name="Freeform 10"/>
              <p:cNvSpPr>
                <a:spLocks/>
              </p:cNvSpPr>
              <p:nvPr userDrawn="1"/>
            </p:nvSpPr>
            <p:spPr bwMode="hidden">
              <a:xfrm>
                <a:off x="3676" y="0"/>
                <a:ext cx="427" cy="4316"/>
              </a:xfrm>
              <a:custGeom>
                <a:avLst/>
                <a:gdLst>
                  <a:gd name="T0" fmla="*/ 413 w 425"/>
                  <a:gd name="T1" fmla="*/ 1924 h 4316"/>
                  <a:gd name="T2" fmla="*/ 395 w 425"/>
                  <a:gd name="T3" fmla="*/ 1690 h 4316"/>
                  <a:gd name="T4" fmla="*/ 365 w 425"/>
                  <a:gd name="T5" fmla="*/ 1457 h 4316"/>
                  <a:gd name="T6" fmla="*/ 329 w 425"/>
                  <a:gd name="T7" fmla="*/ 1229 h 4316"/>
                  <a:gd name="T8" fmla="*/ 281 w 425"/>
                  <a:gd name="T9" fmla="*/ 1001 h 4316"/>
                  <a:gd name="T10" fmla="*/ 227 w 425"/>
                  <a:gd name="T11" fmla="*/ 761 h 4316"/>
                  <a:gd name="T12" fmla="*/ 162 w 425"/>
                  <a:gd name="T13" fmla="*/ 522 h 4316"/>
                  <a:gd name="T14" fmla="*/ 90 w 425"/>
                  <a:gd name="T15" fmla="*/ 270 h 4316"/>
                  <a:gd name="T16" fmla="*/ 12 w 425"/>
                  <a:gd name="T17" fmla="*/ 0 h 4316"/>
                  <a:gd name="T18" fmla="*/ 0 w 425"/>
                  <a:gd name="T19" fmla="*/ 0 h 4316"/>
                  <a:gd name="T20" fmla="*/ 84 w 425"/>
                  <a:gd name="T21" fmla="*/ 270 h 4316"/>
                  <a:gd name="T22" fmla="*/ 156 w 425"/>
                  <a:gd name="T23" fmla="*/ 522 h 4316"/>
                  <a:gd name="T24" fmla="*/ 216 w 425"/>
                  <a:gd name="T25" fmla="*/ 767 h 4316"/>
                  <a:gd name="T26" fmla="*/ 275 w 425"/>
                  <a:gd name="T27" fmla="*/ 1001 h 4316"/>
                  <a:gd name="T28" fmla="*/ 317 w 425"/>
                  <a:gd name="T29" fmla="*/ 1235 h 4316"/>
                  <a:gd name="T30" fmla="*/ 353 w 425"/>
                  <a:gd name="T31" fmla="*/ 1463 h 4316"/>
                  <a:gd name="T32" fmla="*/ 383 w 425"/>
                  <a:gd name="T33" fmla="*/ 1690 h 4316"/>
                  <a:gd name="T34" fmla="*/ 401 w 425"/>
                  <a:gd name="T35" fmla="*/ 1924 h 4316"/>
                  <a:gd name="T36" fmla="*/ 413 w 425"/>
                  <a:gd name="T37" fmla="*/ 2188 h 4316"/>
                  <a:gd name="T38" fmla="*/ 407 w 425"/>
                  <a:gd name="T39" fmla="*/ 2458 h 4316"/>
                  <a:gd name="T40" fmla="*/ 395 w 425"/>
                  <a:gd name="T41" fmla="*/ 2733 h 4316"/>
                  <a:gd name="T42" fmla="*/ 365 w 425"/>
                  <a:gd name="T43" fmla="*/ 3021 h 4316"/>
                  <a:gd name="T44" fmla="*/ 329 w 425"/>
                  <a:gd name="T45" fmla="*/ 3321 h 4316"/>
                  <a:gd name="T46" fmla="*/ 275 w 425"/>
                  <a:gd name="T47" fmla="*/ 3639 h 4316"/>
                  <a:gd name="T48" fmla="*/ 204 w 425"/>
                  <a:gd name="T49" fmla="*/ 3968 h 4316"/>
                  <a:gd name="T50" fmla="*/ 126 w 425"/>
                  <a:gd name="T51" fmla="*/ 4316 h 4316"/>
                  <a:gd name="T52" fmla="*/ 138 w 425"/>
                  <a:gd name="T53" fmla="*/ 4316 h 4316"/>
                  <a:gd name="T54" fmla="*/ 216 w 425"/>
                  <a:gd name="T55" fmla="*/ 3968 h 4316"/>
                  <a:gd name="T56" fmla="*/ 287 w 425"/>
                  <a:gd name="T57" fmla="*/ 3639 h 4316"/>
                  <a:gd name="T58" fmla="*/ 341 w 425"/>
                  <a:gd name="T59" fmla="*/ 3321 h 4316"/>
                  <a:gd name="T60" fmla="*/ 377 w 425"/>
                  <a:gd name="T61" fmla="*/ 3021 h 4316"/>
                  <a:gd name="T62" fmla="*/ 407 w 425"/>
                  <a:gd name="T63" fmla="*/ 2733 h 4316"/>
                  <a:gd name="T64" fmla="*/ 419 w 425"/>
                  <a:gd name="T65" fmla="*/ 2458 h 4316"/>
                  <a:gd name="T66" fmla="*/ 425 w 425"/>
                  <a:gd name="T67" fmla="*/ 2188 h 4316"/>
                  <a:gd name="T68" fmla="*/ 413 w 425"/>
                  <a:gd name="T69" fmla="*/ 1924 h 4316"/>
                  <a:gd name="T70" fmla="*/ 413 w 425"/>
                  <a:gd name="T71" fmla="*/ 192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23" name="Freeform 11"/>
              <p:cNvSpPr>
                <a:spLocks/>
              </p:cNvSpPr>
              <p:nvPr userDrawn="1"/>
            </p:nvSpPr>
            <p:spPr bwMode="hidden">
              <a:xfrm>
                <a:off x="3946" y="0"/>
                <a:ext cx="558" cy="4316"/>
              </a:xfrm>
              <a:custGeom>
                <a:avLst/>
                <a:gdLst>
                  <a:gd name="T0" fmla="*/ 556 w 556"/>
                  <a:gd name="T1" fmla="*/ 2020 h 4316"/>
                  <a:gd name="T2" fmla="*/ 538 w 556"/>
                  <a:gd name="T3" fmla="*/ 1732 h 4316"/>
                  <a:gd name="T4" fmla="*/ 503 w 556"/>
                  <a:gd name="T5" fmla="*/ 1445 h 4316"/>
                  <a:gd name="T6" fmla="*/ 455 w 556"/>
                  <a:gd name="T7" fmla="*/ 1175 h 4316"/>
                  <a:gd name="T8" fmla="*/ 395 w 556"/>
                  <a:gd name="T9" fmla="*/ 911 h 4316"/>
                  <a:gd name="T10" fmla="*/ 317 w 556"/>
                  <a:gd name="T11" fmla="*/ 659 h 4316"/>
                  <a:gd name="T12" fmla="*/ 228 w 556"/>
                  <a:gd name="T13" fmla="*/ 426 h 4316"/>
                  <a:gd name="T14" fmla="*/ 126 w 556"/>
                  <a:gd name="T15" fmla="*/ 204 h 4316"/>
                  <a:gd name="T16" fmla="*/ 12 w 556"/>
                  <a:gd name="T17" fmla="*/ 0 h 4316"/>
                  <a:gd name="T18" fmla="*/ 0 w 556"/>
                  <a:gd name="T19" fmla="*/ 0 h 4316"/>
                  <a:gd name="T20" fmla="*/ 114 w 556"/>
                  <a:gd name="T21" fmla="*/ 204 h 4316"/>
                  <a:gd name="T22" fmla="*/ 216 w 556"/>
                  <a:gd name="T23" fmla="*/ 426 h 4316"/>
                  <a:gd name="T24" fmla="*/ 305 w 556"/>
                  <a:gd name="T25" fmla="*/ 659 h 4316"/>
                  <a:gd name="T26" fmla="*/ 383 w 556"/>
                  <a:gd name="T27" fmla="*/ 911 h 4316"/>
                  <a:gd name="T28" fmla="*/ 443 w 556"/>
                  <a:gd name="T29" fmla="*/ 1175 h 4316"/>
                  <a:gd name="T30" fmla="*/ 491 w 556"/>
                  <a:gd name="T31" fmla="*/ 1445 h 4316"/>
                  <a:gd name="T32" fmla="*/ 526 w 556"/>
                  <a:gd name="T33" fmla="*/ 1732 h 4316"/>
                  <a:gd name="T34" fmla="*/ 544 w 556"/>
                  <a:gd name="T35" fmla="*/ 2020 h 4316"/>
                  <a:gd name="T36" fmla="*/ 544 w 556"/>
                  <a:gd name="T37" fmla="*/ 2326 h 4316"/>
                  <a:gd name="T38" fmla="*/ 532 w 556"/>
                  <a:gd name="T39" fmla="*/ 2632 h 4316"/>
                  <a:gd name="T40" fmla="*/ 503 w 556"/>
                  <a:gd name="T41" fmla="*/ 2931 h 4316"/>
                  <a:gd name="T42" fmla="*/ 455 w 556"/>
                  <a:gd name="T43" fmla="*/ 3225 h 4316"/>
                  <a:gd name="T44" fmla="*/ 389 w 556"/>
                  <a:gd name="T45" fmla="*/ 3513 h 4316"/>
                  <a:gd name="T46" fmla="*/ 311 w 556"/>
                  <a:gd name="T47" fmla="*/ 3788 h 4316"/>
                  <a:gd name="T48" fmla="*/ 216 w 556"/>
                  <a:gd name="T49" fmla="*/ 4058 h 4316"/>
                  <a:gd name="T50" fmla="*/ 102 w 556"/>
                  <a:gd name="T51" fmla="*/ 4316 h 4316"/>
                  <a:gd name="T52" fmla="*/ 114 w 556"/>
                  <a:gd name="T53" fmla="*/ 4316 h 4316"/>
                  <a:gd name="T54" fmla="*/ 228 w 556"/>
                  <a:gd name="T55" fmla="*/ 4058 h 4316"/>
                  <a:gd name="T56" fmla="*/ 323 w 556"/>
                  <a:gd name="T57" fmla="*/ 3788 h 4316"/>
                  <a:gd name="T58" fmla="*/ 401 w 556"/>
                  <a:gd name="T59" fmla="*/ 3513 h 4316"/>
                  <a:gd name="T60" fmla="*/ 467 w 556"/>
                  <a:gd name="T61" fmla="*/ 3225 h 4316"/>
                  <a:gd name="T62" fmla="*/ 515 w 556"/>
                  <a:gd name="T63" fmla="*/ 2931 h 4316"/>
                  <a:gd name="T64" fmla="*/ 544 w 556"/>
                  <a:gd name="T65" fmla="*/ 2632 h 4316"/>
                  <a:gd name="T66" fmla="*/ 556 w 556"/>
                  <a:gd name="T67" fmla="*/ 2326 h 4316"/>
                  <a:gd name="T68" fmla="*/ 556 w 556"/>
                  <a:gd name="T69" fmla="*/ 2020 h 4316"/>
                  <a:gd name="T70" fmla="*/ 556 w 556"/>
                  <a:gd name="T71" fmla="*/ 202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24" name="Freeform 12"/>
              <p:cNvSpPr>
                <a:spLocks/>
              </p:cNvSpPr>
              <p:nvPr userDrawn="1"/>
            </p:nvSpPr>
            <p:spPr bwMode="hidden">
              <a:xfrm>
                <a:off x="4246" y="0"/>
                <a:ext cx="690" cy="4316"/>
              </a:xfrm>
              <a:custGeom>
                <a:avLst/>
                <a:gdLst>
                  <a:gd name="T0" fmla="*/ 688 w 688"/>
                  <a:gd name="T1" fmla="*/ 2086 h 4316"/>
                  <a:gd name="T2" fmla="*/ 670 w 688"/>
                  <a:gd name="T3" fmla="*/ 1810 h 4316"/>
                  <a:gd name="T4" fmla="*/ 634 w 688"/>
                  <a:gd name="T5" fmla="*/ 1541 h 4316"/>
                  <a:gd name="T6" fmla="*/ 574 w 688"/>
                  <a:gd name="T7" fmla="*/ 1271 h 4316"/>
                  <a:gd name="T8" fmla="*/ 497 w 688"/>
                  <a:gd name="T9" fmla="*/ 1007 h 4316"/>
                  <a:gd name="T10" fmla="*/ 401 w 688"/>
                  <a:gd name="T11" fmla="*/ 749 h 4316"/>
                  <a:gd name="T12" fmla="*/ 293 w 688"/>
                  <a:gd name="T13" fmla="*/ 492 h 4316"/>
                  <a:gd name="T14" fmla="*/ 162 w 688"/>
                  <a:gd name="T15" fmla="*/ 240 h 4316"/>
                  <a:gd name="T16" fmla="*/ 12 w 688"/>
                  <a:gd name="T17" fmla="*/ 0 h 4316"/>
                  <a:gd name="T18" fmla="*/ 0 w 688"/>
                  <a:gd name="T19" fmla="*/ 0 h 4316"/>
                  <a:gd name="T20" fmla="*/ 150 w 688"/>
                  <a:gd name="T21" fmla="*/ 240 h 4316"/>
                  <a:gd name="T22" fmla="*/ 281 w 688"/>
                  <a:gd name="T23" fmla="*/ 492 h 4316"/>
                  <a:gd name="T24" fmla="*/ 389 w 688"/>
                  <a:gd name="T25" fmla="*/ 749 h 4316"/>
                  <a:gd name="T26" fmla="*/ 485 w 688"/>
                  <a:gd name="T27" fmla="*/ 1007 h 4316"/>
                  <a:gd name="T28" fmla="*/ 562 w 688"/>
                  <a:gd name="T29" fmla="*/ 1271 h 4316"/>
                  <a:gd name="T30" fmla="*/ 622 w 688"/>
                  <a:gd name="T31" fmla="*/ 1541 h 4316"/>
                  <a:gd name="T32" fmla="*/ 658 w 688"/>
                  <a:gd name="T33" fmla="*/ 1810 h 4316"/>
                  <a:gd name="T34" fmla="*/ 676 w 688"/>
                  <a:gd name="T35" fmla="*/ 2086 h 4316"/>
                  <a:gd name="T36" fmla="*/ 676 w 688"/>
                  <a:gd name="T37" fmla="*/ 2368 h 4316"/>
                  <a:gd name="T38" fmla="*/ 658 w 688"/>
                  <a:gd name="T39" fmla="*/ 2650 h 4316"/>
                  <a:gd name="T40" fmla="*/ 616 w 688"/>
                  <a:gd name="T41" fmla="*/ 2931 h 4316"/>
                  <a:gd name="T42" fmla="*/ 556 w 688"/>
                  <a:gd name="T43" fmla="*/ 3213 h 4316"/>
                  <a:gd name="T44" fmla="*/ 473 w 688"/>
                  <a:gd name="T45" fmla="*/ 3495 h 4316"/>
                  <a:gd name="T46" fmla="*/ 371 w 688"/>
                  <a:gd name="T47" fmla="*/ 3777 h 4316"/>
                  <a:gd name="T48" fmla="*/ 251 w 688"/>
                  <a:gd name="T49" fmla="*/ 4046 h 4316"/>
                  <a:gd name="T50" fmla="*/ 114 w 688"/>
                  <a:gd name="T51" fmla="*/ 4316 h 4316"/>
                  <a:gd name="T52" fmla="*/ 126 w 688"/>
                  <a:gd name="T53" fmla="*/ 4316 h 4316"/>
                  <a:gd name="T54" fmla="*/ 263 w 688"/>
                  <a:gd name="T55" fmla="*/ 4046 h 4316"/>
                  <a:gd name="T56" fmla="*/ 383 w 688"/>
                  <a:gd name="T57" fmla="*/ 3777 h 4316"/>
                  <a:gd name="T58" fmla="*/ 485 w 688"/>
                  <a:gd name="T59" fmla="*/ 3495 h 4316"/>
                  <a:gd name="T60" fmla="*/ 568 w 688"/>
                  <a:gd name="T61" fmla="*/ 3219 h 4316"/>
                  <a:gd name="T62" fmla="*/ 628 w 688"/>
                  <a:gd name="T63" fmla="*/ 2937 h 4316"/>
                  <a:gd name="T64" fmla="*/ 670 w 688"/>
                  <a:gd name="T65" fmla="*/ 2656 h 4316"/>
                  <a:gd name="T66" fmla="*/ 688 w 688"/>
                  <a:gd name="T67" fmla="*/ 2368 h 4316"/>
                  <a:gd name="T68" fmla="*/ 688 w 688"/>
                  <a:gd name="T69" fmla="*/ 2086 h 4316"/>
                  <a:gd name="T70" fmla="*/ 688 w 688"/>
                  <a:gd name="T71" fmla="*/ 208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25" name="Freeform 13"/>
              <p:cNvSpPr>
                <a:spLocks/>
              </p:cNvSpPr>
              <p:nvPr userDrawn="1"/>
            </p:nvSpPr>
            <p:spPr bwMode="hidden">
              <a:xfrm>
                <a:off x="4522" y="0"/>
                <a:ext cx="864" cy="4316"/>
              </a:xfrm>
              <a:custGeom>
                <a:avLst/>
                <a:gdLst>
                  <a:gd name="T0" fmla="*/ 855 w 861"/>
                  <a:gd name="T1" fmla="*/ 2128 h 4316"/>
                  <a:gd name="T2" fmla="*/ 831 w 861"/>
                  <a:gd name="T3" fmla="*/ 1834 h 4316"/>
                  <a:gd name="T4" fmla="*/ 808 w 861"/>
                  <a:gd name="T5" fmla="*/ 1684 h 4316"/>
                  <a:gd name="T6" fmla="*/ 784 w 861"/>
                  <a:gd name="T7" fmla="*/ 1541 h 4316"/>
                  <a:gd name="T8" fmla="*/ 748 w 861"/>
                  <a:gd name="T9" fmla="*/ 1397 h 4316"/>
                  <a:gd name="T10" fmla="*/ 712 w 861"/>
                  <a:gd name="T11" fmla="*/ 1253 h 4316"/>
                  <a:gd name="T12" fmla="*/ 664 w 861"/>
                  <a:gd name="T13" fmla="*/ 1115 h 4316"/>
                  <a:gd name="T14" fmla="*/ 610 w 861"/>
                  <a:gd name="T15" fmla="*/ 977 h 4316"/>
                  <a:gd name="T16" fmla="*/ 491 w 861"/>
                  <a:gd name="T17" fmla="*/ 719 h 4316"/>
                  <a:gd name="T18" fmla="*/ 353 w 861"/>
                  <a:gd name="T19" fmla="*/ 468 h 4316"/>
                  <a:gd name="T20" fmla="*/ 192 w 861"/>
                  <a:gd name="T21" fmla="*/ 228 h 4316"/>
                  <a:gd name="T22" fmla="*/ 12 w 861"/>
                  <a:gd name="T23" fmla="*/ 0 h 4316"/>
                  <a:gd name="T24" fmla="*/ 0 w 861"/>
                  <a:gd name="T25" fmla="*/ 0 h 4316"/>
                  <a:gd name="T26" fmla="*/ 180 w 861"/>
                  <a:gd name="T27" fmla="*/ 228 h 4316"/>
                  <a:gd name="T28" fmla="*/ 341 w 861"/>
                  <a:gd name="T29" fmla="*/ 468 h 4316"/>
                  <a:gd name="T30" fmla="*/ 479 w 861"/>
                  <a:gd name="T31" fmla="*/ 719 h 4316"/>
                  <a:gd name="T32" fmla="*/ 598 w 861"/>
                  <a:gd name="T33" fmla="*/ 983 h 4316"/>
                  <a:gd name="T34" fmla="*/ 652 w 861"/>
                  <a:gd name="T35" fmla="*/ 1121 h 4316"/>
                  <a:gd name="T36" fmla="*/ 700 w 861"/>
                  <a:gd name="T37" fmla="*/ 1259 h 4316"/>
                  <a:gd name="T38" fmla="*/ 736 w 861"/>
                  <a:gd name="T39" fmla="*/ 1403 h 4316"/>
                  <a:gd name="T40" fmla="*/ 772 w 861"/>
                  <a:gd name="T41" fmla="*/ 1547 h 4316"/>
                  <a:gd name="T42" fmla="*/ 802 w 861"/>
                  <a:gd name="T43" fmla="*/ 1690 h 4316"/>
                  <a:gd name="T44" fmla="*/ 819 w 861"/>
                  <a:gd name="T45" fmla="*/ 1834 h 4316"/>
                  <a:gd name="T46" fmla="*/ 837 w 861"/>
                  <a:gd name="T47" fmla="*/ 1984 h 4316"/>
                  <a:gd name="T48" fmla="*/ 843 w 861"/>
                  <a:gd name="T49" fmla="*/ 2128 h 4316"/>
                  <a:gd name="T50" fmla="*/ 849 w 861"/>
                  <a:gd name="T51" fmla="*/ 2278 h 4316"/>
                  <a:gd name="T52" fmla="*/ 843 w 861"/>
                  <a:gd name="T53" fmla="*/ 2428 h 4316"/>
                  <a:gd name="T54" fmla="*/ 831 w 861"/>
                  <a:gd name="T55" fmla="*/ 2572 h 4316"/>
                  <a:gd name="T56" fmla="*/ 819 w 861"/>
                  <a:gd name="T57" fmla="*/ 2721 h 4316"/>
                  <a:gd name="T58" fmla="*/ 796 w 861"/>
                  <a:gd name="T59" fmla="*/ 2865 h 4316"/>
                  <a:gd name="T60" fmla="*/ 766 w 861"/>
                  <a:gd name="T61" fmla="*/ 3015 h 4316"/>
                  <a:gd name="T62" fmla="*/ 724 w 861"/>
                  <a:gd name="T63" fmla="*/ 3159 h 4316"/>
                  <a:gd name="T64" fmla="*/ 682 w 861"/>
                  <a:gd name="T65" fmla="*/ 3303 h 4316"/>
                  <a:gd name="T66" fmla="*/ 586 w 861"/>
                  <a:gd name="T67" fmla="*/ 3567 h 4316"/>
                  <a:gd name="T68" fmla="*/ 473 w 861"/>
                  <a:gd name="T69" fmla="*/ 3824 h 4316"/>
                  <a:gd name="T70" fmla="*/ 335 w 861"/>
                  <a:gd name="T71" fmla="*/ 4076 h 4316"/>
                  <a:gd name="T72" fmla="*/ 180 w 861"/>
                  <a:gd name="T73" fmla="*/ 4316 h 4316"/>
                  <a:gd name="T74" fmla="*/ 192 w 861"/>
                  <a:gd name="T75" fmla="*/ 4316 h 4316"/>
                  <a:gd name="T76" fmla="*/ 347 w 861"/>
                  <a:gd name="T77" fmla="*/ 4076 h 4316"/>
                  <a:gd name="T78" fmla="*/ 485 w 861"/>
                  <a:gd name="T79" fmla="*/ 3824 h 4316"/>
                  <a:gd name="T80" fmla="*/ 598 w 861"/>
                  <a:gd name="T81" fmla="*/ 3573 h 4316"/>
                  <a:gd name="T82" fmla="*/ 694 w 861"/>
                  <a:gd name="T83" fmla="*/ 3309 h 4316"/>
                  <a:gd name="T84" fmla="*/ 736 w 861"/>
                  <a:gd name="T85" fmla="*/ 3165 h 4316"/>
                  <a:gd name="T86" fmla="*/ 778 w 861"/>
                  <a:gd name="T87" fmla="*/ 3021 h 4316"/>
                  <a:gd name="T88" fmla="*/ 808 w 861"/>
                  <a:gd name="T89" fmla="*/ 2871 h 4316"/>
                  <a:gd name="T90" fmla="*/ 831 w 861"/>
                  <a:gd name="T91" fmla="*/ 2727 h 4316"/>
                  <a:gd name="T92" fmla="*/ 843 w 861"/>
                  <a:gd name="T93" fmla="*/ 2578 h 4316"/>
                  <a:gd name="T94" fmla="*/ 855 w 861"/>
                  <a:gd name="T95" fmla="*/ 2428 h 4316"/>
                  <a:gd name="T96" fmla="*/ 861 w 861"/>
                  <a:gd name="T97" fmla="*/ 2278 h 4316"/>
                  <a:gd name="T98" fmla="*/ 855 w 861"/>
                  <a:gd name="T99" fmla="*/ 2128 h 4316"/>
                  <a:gd name="T100" fmla="*/ 855 w 861"/>
                  <a:gd name="T101" fmla="*/ 212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26" name="Freeform 14"/>
              <p:cNvSpPr>
                <a:spLocks/>
              </p:cNvSpPr>
              <p:nvPr userDrawn="1"/>
            </p:nvSpPr>
            <p:spPr bwMode="hidden">
              <a:xfrm>
                <a:off x="2399" y="0"/>
                <a:ext cx="150" cy="4316"/>
              </a:xfrm>
              <a:custGeom>
                <a:avLst/>
                <a:gdLst>
                  <a:gd name="T0" fmla="*/ 18 w 149"/>
                  <a:gd name="T1" fmla="*/ 1942 h 4316"/>
                  <a:gd name="T2" fmla="*/ 30 w 149"/>
                  <a:gd name="T3" fmla="*/ 1630 h 4316"/>
                  <a:gd name="T4" fmla="*/ 42 w 149"/>
                  <a:gd name="T5" fmla="*/ 1331 h 4316"/>
                  <a:gd name="T6" fmla="*/ 59 w 149"/>
                  <a:gd name="T7" fmla="*/ 1055 h 4316"/>
                  <a:gd name="T8" fmla="*/ 77 w 149"/>
                  <a:gd name="T9" fmla="*/ 791 h 4316"/>
                  <a:gd name="T10" fmla="*/ 83 w 149"/>
                  <a:gd name="T11" fmla="*/ 671 h 4316"/>
                  <a:gd name="T12" fmla="*/ 95 w 149"/>
                  <a:gd name="T13" fmla="*/ 557 h 4316"/>
                  <a:gd name="T14" fmla="*/ 107 w 149"/>
                  <a:gd name="T15" fmla="*/ 444 h 4316"/>
                  <a:gd name="T16" fmla="*/ 113 w 149"/>
                  <a:gd name="T17" fmla="*/ 342 h 4316"/>
                  <a:gd name="T18" fmla="*/ 125 w 149"/>
                  <a:gd name="T19" fmla="*/ 246 h 4316"/>
                  <a:gd name="T20" fmla="*/ 131 w 149"/>
                  <a:gd name="T21" fmla="*/ 156 h 4316"/>
                  <a:gd name="T22" fmla="*/ 143 w 149"/>
                  <a:gd name="T23" fmla="*/ 72 h 4316"/>
                  <a:gd name="T24" fmla="*/ 149 w 149"/>
                  <a:gd name="T25" fmla="*/ 0 h 4316"/>
                  <a:gd name="T26" fmla="*/ 137 w 149"/>
                  <a:gd name="T27" fmla="*/ 0 h 4316"/>
                  <a:gd name="T28" fmla="*/ 131 w 149"/>
                  <a:gd name="T29" fmla="*/ 72 h 4316"/>
                  <a:gd name="T30" fmla="*/ 119 w 149"/>
                  <a:gd name="T31" fmla="*/ 156 h 4316"/>
                  <a:gd name="T32" fmla="*/ 113 w 149"/>
                  <a:gd name="T33" fmla="*/ 246 h 4316"/>
                  <a:gd name="T34" fmla="*/ 101 w 149"/>
                  <a:gd name="T35" fmla="*/ 342 h 4316"/>
                  <a:gd name="T36" fmla="*/ 95 w 149"/>
                  <a:gd name="T37" fmla="*/ 444 h 4316"/>
                  <a:gd name="T38" fmla="*/ 83 w 149"/>
                  <a:gd name="T39" fmla="*/ 557 h 4316"/>
                  <a:gd name="T40" fmla="*/ 71 w 149"/>
                  <a:gd name="T41" fmla="*/ 671 h 4316"/>
                  <a:gd name="T42" fmla="*/ 65 w 149"/>
                  <a:gd name="T43" fmla="*/ 791 h 4316"/>
                  <a:gd name="T44" fmla="*/ 48 w 149"/>
                  <a:gd name="T45" fmla="*/ 1055 h 4316"/>
                  <a:gd name="T46" fmla="*/ 30 w 149"/>
                  <a:gd name="T47" fmla="*/ 1331 h 4316"/>
                  <a:gd name="T48" fmla="*/ 18 w 149"/>
                  <a:gd name="T49" fmla="*/ 1630 h 4316"/>
                  <a:gd name="T50" fmla="*/ 6 w 149"/>
                  <a:gd name="T51" fmla="*/ 1942 h 4316"/>
                  <a:gd name="T52" fmla="*/ 0 w 149"/>
                  <a:gd name="T53" fmla="*/ 2278 h 4316"/>
                  <a:gd name="T54" fmla="*/ 6 w 149"/>
                  <a:gd name="T55" fmla="*/ 2602 h 4316"/>
                  <a:gd name="T56" fmla="*/ 12 w 149"/>
                  <a:gd name="T57" fmla="*/ 2919 h 4316"/>
                  <a:gd name="T58" fmla="*/ 24 w 149"/>
                  <a:gd name="T59" fmla="*/ 3219 h 4316"/>
                  <a:gd name="T60" fmla="*/ 36 w 149"/>
                  <a:gd name="T61" fmla="*/ 3513 h 4316"/>
                  <a:gd name="T62" fmla="*/ 59 w 149"/>
                  <a:gd name="T63" fmla="*/ 3794 h 4316"/>
                  <a:gd name="T64" fmla="*/ 89 w 149"/>
                  <a:gd name="T65" fmla="*/ 4058 h 4316"/>
                  <a:gd name="T66" fmla="*/ 125 w 149"/>
                  <a:gd name="T67" fmla="*/ 4316 h 4316"/>
                  <a:gd name="T68" fmla="*/ 137 w 149"/>
                  <a:gd name="T69" fmla="*/ 4316 h 4316"/>
                  <a:gd name="T70" fmla="*/ 101 w 149"/>
                  <a:gd name="T71" fmla="*/ 4058 h 4316"/>
                  <a:gd name="T72" fmla="*/ 71 w 149"/>
                  <a:gd name="T73" fmla="*/ 3794 h 4316"/>
                  <a:gd name="T74" fmla="*/ 48 w 149"/>
                  <a:gd name="T75" fmla="*/ 3513 h 4316"/>
                  <a:gd name="T76" fmla="*/ 36 w 149"/>
                  <a:gd name="T77" fmla="*/ 3225 h 4316"/>
                  <a:gd name="T78" fmla="*/ 24 w 149"/>
                  <a:gd name="T79" fmla="*/ 2919 h 4316"/>
                  <a:gd name="T80" fmla="*/ 18 w 149"/>
                  <a:gd name="T81" fmla="*/ 2608 h 4316"/>
                  <a:gd name="T82" fmla="*/ 12 w 149"/>
                  <a:gd name="T83" fmla="*/ 2278 h 4316"/>
                  <a:gd name="T84" fmla="*/ 18 w 149"/>
                  <a:gd name="T85" fmla="*/ 1942 h 4316"/>
                  <a:gd name="T86" fmla="*/ 18 w 149"/>
                  <a:gd name="T87" fmla="*/ 194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27" name="Freeform 15"/>
              <p:cNvSpPr>
                <a:spLocks/>
              </p:cNvSpPr>
              <p:nvPr userDrawn="1"/>
            </p:nvSpPr>
            <p:spPr bwMode="hidden">
              <a:xfrm>
                <a:off x="1967" y="0"/>
                <a:ext cx="300" cy="4316"/>
              </a:xfrm>
              <a:custGeom>
                <a:avLst/>
                <a:gdLst>
                  <a:gd name="T0" fmla="*/ 18 w 299"/>
                  <a:gd name="T1" fmla="*/ 2062 h 4316"/>
                  <a:gd name="T2" fmla="*/ 30 w 299"/>
                  <a:gd name="T3" fmla="*/ 1750 h 4316"/>
                  <a:gd name="T4" fmla="*/ 54 w 299"/>
                  <a:gd name="T5" fmla="*/ 1451 h 4316"/>
                  <a:gd name="T6" fmla="*/ 84 w 299"/>
                  <a:gd name="T7" fmla="*/ 1169 h 4316"/>
                  <a:gd name="T8" fmla="*/ 126 w 299"/>
                  <a:gd name="T9" fmla="*/ 899 h 4316"/>
                  <a:gd name="T10" fmla="*/ 162 w 299"/>
                  <a:gd name="T11" fmla="*/ 641 h 4316"/>
                  <a:gd name="T12" fmla="*/ 209 w 299"/>
                  <a:gd name="T13" fmla="*/ 408 h 4316"/>
                  <a:gd name="T14" fmla="*/ 251 w 299"/>
                  <a:gd name="T15" fmla="*/ 192 h 4316"/>
                  <a:gd name="T16" fmla="*/ 299 w 299"/>
                  <a:gd name="T17" fmla="*/ 0 h 4316"/>
                  <a:gd name="T18" fmla="*/ 287 w 299"/>
                  <a:gd name="T19" fmla="*/ 0 h 4316"/>
                  <a:gd name="T20" fmla="*/ 239 w 299"/>
                  <a:gd name="T21" fmla="*/ 192 h 4316"/>
                  <a:gd name="T22" fmla="*/ 198 w 299"/>
                  <a:gd name="T23" fmla="*/ 408 h 4316"/>
                  <a:gd name="T24" fmla="*/ 156 w 299"/>
                  <a:gd name="T25" fmla="*/ 641 h 4316"/>
                  <a:gd name="T26" fmla="*/ 114 w 299"/>
                  <a:gd name="T27" fmla="*/ 899 h 4316"/>
                  <a:gd name="T28" fmla="*/ 78 w 299"/>
                  <a:gd name="T29" fmla="*/ 1169 h 4316"/>
                  <a:gd name="T30" fmla="*/ 48 w 299"/>
                  <a:gd name="T31" fmla="*/ 1451 h 4316"/>
                  <a:gd name="T32" fmla="*/ 24 w 299"/>
                  <a:gd name="T33" fmla="*/ 1750 h 4316"/>
                  <a:gd name="T34" fmla="*/ 6 w 299"/>
                  <a:gd name="T35" fmla="*/ 2062 h 4316"/>
                  <a:gd name="T36" fmla="*/ 0 w 299"/>
                  <a:gd name="T37" fmla="*/ 2374 h 4316"/>
                  <a:gd name="T38" fmla="*/ 12 w 299"/>
                  <a:gd name="T39" fmla="*/ 2674 h 4316"/>
                  <a:gd name="T40" fmla="*/ 30 w 299"/>
                  <a:gd name="T41" fmla="*/ 2973 h 4316"/>
                  <a:gd name="T42" fmla="*/ 54 w 299"/>
                  <a:gd name="T43" fmla="*/ 3255 h 4316"/>
                  <a:gd name="T44" fmla="*/ 96 w 299"/>
                  <a:gd name="T45" fmla="*/ 3537 h 4316"/>
                  <a:gd name="T46" fmla="*/ 144 w 299"/>
                  <a:gd name="T47" fmla="*/ 3806 h 4316"/>
                  <a:gd name="T48" fmla="*/ 203 w 299"/>
                  <a:gd name="T49" fmla="*/ 4064 h 4316"/>
                  <a:gd name="T50" fmla="*/ 275 w 299"/>
                  <a:gd name="T51" fmla="*/ 4316 h 4316"/>
                  <a:gd name="T52" fmla="*/ 287 w 299"/>
                  <a:gd name="T53" fmla="*/ 4316 h 4316"/>
                  <a:gd name="T54" fmla="*/ 215 w 299"/>
                  <a:gd name="T55" fmla="*/ 4064 h 4316"/>
                  <a:gd name="T56" fmla="*/ 156 w 299"/>
                  <a:gd name="T57" fmla="*/ 3806 h 4316"/>
                  <a:gd name="T58" fmla="*/ 108 w 299"/>
                  <a:gd name="T59" fmla="*/ 3537 h 4316"/>
                  <a:gd name="T60" fmla="*/ 66 w 299"/>
                  <a:gd name="T61" fmla="*/ 3261 h 4316"/>
                  <a:gd name="T62" fmla="*/ 42 w 299"/>
                  <a:gd name="T63" fmla="*/ 2973 h 4316"/>
                  <a:gd name="T64" fmla="*/ 24 w 299"/>
                  <a:gd name="T65" fmla="*/ 2680 h 4316"/>
                  <a:gd name="T66" fmla="*/ 12 w 299"/>
                  <a:gd name="T67" fmla="*/ 2374 h 4316"/>
                  <a:gd name="T68" fmla="*/ 18 w 299"/>
                  <a:gd name="T69" fmla="*/ 2062 h 4316"/>
                  <a:gd name="T70" fmla="*/ 18 w 299"/>
                  <a:gd name="T71" fmla="*/ 206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28" name="Freeform 16"/>
              <p:cNvSpPr>
                <a:spLocks/>
              </p:cNvSpPr>
              <p:nvPr userDrawn="1"/>
            </p:nvSpPr>
            <p:spPr bwMode="hidden">
              <a:xfrm>
                <a:off x="1566" y="0"/>
                <a:ext cx="425" cy="4316"/>
              </a:xfrm>
              <a:custGeom>
                <a:avLst/>
                <a:gdLst>
                  <a:gd name="T0" fmla="*/ 424 w 424"/>
                  <a:gd name="T1" fmla="*/ 0 h 4316"/>
                  <a:gd name="T2" fmla="*/ 412 w 424"/>
                  <a:gd name="T3" fmla="*/ 0 h 4316"/>
                  <a:gd name="T4" fmla="*/ 316 w 424"/>
                  <a:gd name="T5" fmla="*/ 222 h 4316"/>
                  <a:gd name="T6" fmla="*/ 239 w 424"/>
                  <a:gd name="T7" fmla="*/ 462 h 4316"/>
                  <a:gd name="T8" fmla="*/ 167 w 424"/>
                  <a:gd name="T9" fmla="*/ 707 h 4316"/>
                  <a:gd name="T10" fmla="*/ 107 w 424"/>
                  <a:gd name="T11" fmla="*/ 971 h 4316"/>
                  <a:gd name="T12" fmla="*/ 65 w 424"/>
                  <a:gd name="T13" fmla="*/ 1247 h 4316"/>
                  <a:gd name="T14" fmla="*/ 29 w 424"/>
                  <a:gd name="T15" fmla="*/ 1529 h 4316"/>
                  <a:gd name="T16" fmla="*/ 6 w 424"/>
                  <a:gd name="T17" fmla="*/ 1822 h 4316"/>
                  <a:gd name="T18" fmla="*/ 0 w 424"/>
                  <a:gd name="T19" fmla="*/ 2122 h 4316"/>
                  <a:gd name="T20" fmla="*/ 6 w 424"/>
                  <a:gd name="T21" fmla="*/ 2404 h 4316"/>
                  <a:gd name="T22" fmla="*/ 24 w 424"/>
                  <a:gd name="T23" fmla="*/ 2686 h 4316"/>
                  <a:gd name="T24" fmla="*/ 47 w 424"/>
                  <a:gd name="T25" fmla="*/ 2961 h 4316"/>
                  <a:gd name="T26" fmla="*/ 89 w 424"/>
                  <a:gd name="T27" fmla="*/ 3243 h 4316"/>
                  <a:gd name="T28" fmla="*/ 137 w 424"/>
                  <a:gd name="T29" fmla="*/ 3519 h 4316"/>
                  <a:gd name="T30" fmla="*/ 197 w 424"/>
                  <a:gd name="T31" fmla="*/ 3788 h 4316"/>
                  <a:gd name="T32" fmla="*/ 269 w 424"/>
                  <a:gd name="T33" fmla="*/ 4058 h 4316"/>
                  <a:gd name="T34" fmla="*/ 346 w 424"/>
                  <a:gd name="T35" fmla="*/ 4316 h 4316"/>
                  <a:gd name="T36" fmla="*/ 358 w 424"/>
                  <a:gd name="T37" fmla="*/ 4316 h 4316"/>
                  <a:gd name="T38" fmla="*/ 281 w 424"/>
                  <a:gd name="T39" fmla="*/ 4058 h 4316"/>
                  <a:gd name="T40" fmla="*/ 209 w 424"/>
                  <a:gd name="T41" fmla="*/ 3788 h 4316"/>
                  <a:gd name="T42" fmla="*/ 149 w 424"/>
                  <a:gd name="T43" fmla="*/ 3519 h 4316"/>
                  <a:gd name="T44" fmla="*/ 101 w 424"/>
                  <a:gd name="T45" fmla="*/ 3243 h 4316"/>
                  <a:gd name="T46" fmla="*/ 59 w 424"/>
                  <a:gd name="T47" fmla="*/ 2961 h 4316"/>
                  <a:gd name="T48" fmla="*/ 35 w 424"/>
                  <a:gd name="T49" fmla="*/ 2686 h 4316"/>
                  <a:gd name="T50" fmla="*/ 18 w 424"/>
                  <a:gd name="T51" fmla="*/ 2404 h 4316"/>
                  <a:gd name="T52" fmla="*/ 12 w 424"/>
                  <a:gd name="T53" fmla="*/ 2122 h 4316"/>
                  <a:gd name="T54" fmla="*/ 18 w 424"/>
                  <a:gd name="T55" fmla="*/ 1822 h 4316"/>
                  <a:gd name="T56" fmla="*/ 41 w 424"/>
                  <a:gd name="T57" fmla="*/ 1529 h 4316"/>
                  <a:gd name="T58" fmla="*/ 71 w 424"/>
                  <a:gd name="T59" fmla="*/ 1247 h 4316"/>
                  <a:gd name="T60" fmla="*/ 119 w 424"/>
                  <a:gd name="T61" fmla="*/ 971 h 4316"/>
                  <a:gd name="T62" fmla="*/ 179 w 424"/>
                  <a:gd name="T63" fmla="*/ 707 h 4316"/>
                  <a:gd name="T64" fmla="*/ 245 w 424"/>
                  <a:gd name="T65" fmla="*/ 462 h 4316"/>
                  <a:gd name="T66" fmla="*/ 328 w 424"/>
                  <a:gd name="T67" fmla="*/ 222 h 4316"/>
                  <a:gd name="T68" fmla="*/ 424 w 424"/>
                  <a:gd name="T69" fmla="*/ 0 h 4316"/>
                  <a:gd name="T70" fmla="*/ 424 w 424"/>
                  <a:gd name="T71"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29" name="Freeform 17"/>
              <p:cNvSpPr>
                <a:spLocks/>
              </p:cNvSpPr>
              <p:nvPr userDrawn="1"/>
            </p:nvSpPr>
            <p:spPr bwMode="hidden">
              <a:xfrm>
                <a:off x="1128" y="0"/>
                <a:ext cx="575" cy="4316"/>
              </a:xfrm>
              <a:custGeom>
                <a:avLst/>
                <a:gdLst>
                  <a:gd name="T0" fmla="*/ 12 w 574"/>
                  <a:gd name="T1" fmla="*/ 2146 h 4316"/>
                  <a:gd name="T2" fmla="*/ 24 w 574"/>
                  <a:gd name="T3" fmla="*/ 1846 h 4316"/>
                  <a:gd name="T4" fmla="*/ 54 w 574"/>
                  <a:gd name="T5" fmla="*/ 1559 h 4316"/>
                  <a:gd name="T6" fmla="*/ 96 w 574"/>
                  <a:gd name="T7" fmla="*/ 1277 h 4316"/>
                  <a:gd name="T8" fmla="*/ 162 w 574"/>
                  <a:gd name="T9" fmla="*/ 1001 h 4316"/>
                  <a:gd name="T10" fmla="*/ 239 w 574"/>
                  <a:gd name="T11" fmla="*/ 731 h 4316"/>
                  <a:gd name="T12" fmla="*/ 335 w 574"/>
                  <a:gd name="T13" fmla="*/ 480 h 4316"/>
                  <a:gd name="T14" fmla="*/ 449 w 574"/>
                  <a:gd name="T15" fmla="*/ 234 h 4316"/>
                  <a:gd name="T16" fmla="*/ 574 w 574"/>
                  <a:gd name="T17" fmla="*/ 0 h 4316"/>
                  <a:gd name="T18" fmla="*/ 562 w 574"/>
                  <a:gd name="T19" fmla="*/ 0 h 4316"/>
                  <a:gd name="T20" fmla="*/ 437 w 574"/>
                  <a:gd name="T21" fmla="*/ 234 h 4316"/>
                  <a:gd name="T22" fmla="*/ 323 w 574"/>
                  <a:gd name="T23" fmla="*/ 480 h 4316"/>
                  <a:gd name="T24" fmla="*/ 227 w 574"/>
                  <a:gd name="T25" fmla="*/ 737 h 4316"/>
                  <a:gd name="T26" fmla="*/ 150 w 574"/>
                  <a:gd name="T27" fmla="*/ 1001 h 4316"/>
                  <a:gd name="T28" fmla="*/ 84 w 574"/>
                  <a:gd name="T29" fmla="*/ 1277 h 4316"/>
                  <a:gd name="T30" fmla="*/ 42 w 574"/>
                  <a:gd name="T31" fmla="*/ 1559 h 4316"/>
                  <a:gd name="T32" fmla="*/ 12 w 574"/>
                  <a:gd name="T33" fmla="*/ 1852 h 4316"/>
                  <a:gd name="T34" fmla="*/ 0 w 574"/>
                  <a:gd name="T35" fmla="*/ 2146 h 4316"/>
                  <a:gd name="T36" fmla="*/ 6 w 574"/>
                  <a:gd name="T37" fmla="*/ 2434 h 4316"/>
                  <a:gd name="T38" fmla="*/ 30 w 574"/>
                  <a:gd name="T39" fmla="*/ 2715 h 4316"/>
                  <a:gd name="T40" fmla="*/ 66 w 574"/>
                  <a:gd name="T41" fmla="*/ 2997 h 4316"/>
                  <a:gd name="T42" fmla="*/ 120 w 574"/>
                  <a:gd name="T43" fmla="*/ 3273 h 4316"/>
                  <a:gd name="T44" fmla="*/ 191 w 574"/>
                  <a:gd name="T45" fmla="*/ 3549 h 4316"/>
                  <a:gd name="T46" fmla="*/ 275 w 574"/>
                  <a:gd name="T47" fmla="*/ 3812 h 4316"/>
                  <a:gd name="T48" fmla="*/ 371 w 574"/>
                  <a:gd name="T49" fmla="*/ 4070 h 4316"/>
                  <a:gd name="T50" fmla="*/ 484 w 574"/>
                  <a:gd name="T51" fmla="*/ 4316 h 4316"/>
                  <a:gd name="T52" fmla="*/ 496 w 574"/>
                  <a:gd name="T53" fmla="*/ 4316 h 4316"/>
                  <a:gd name="T54" fmla="*/ 383 w 574"/>
                  <a:gd name="T55" fmla="*/ 4070 h 4316"/>
                  <a:gd name="T56" fmla="*/ 287 w 574"/>
                  <a:gd name="T57" fmla="*/ 3812 h 4316"/>
                  <a:gd name="T58" fmla="*/ 203 w 574"/>
                  <a:gd name="T59" fmla="*/ 3549 h 4316"/>
                  <a:gd name="T60" fmla="*/ 132 w 574"/>
                  <a:gd name="T61" fmla="*/ 3273 h 4316"/>
                  <a:gd name="T62" fmla="*/ 78 w 574"/>
                  <a:gd name="T63" fmla="*/ 2997 h 4316"/>
                  <a:gd name="T64" fmla="*/ 42 w 574"/>
                  <a:gd name="T65" fmla="*/ 2715 h 4316"/>
                  <a:gd name="T66" fmla="*/ 18 w 574"/>
                  <a:gd name="T67" fmla="*/ 2434 h 4316"/>
                  <a:gd name="T68" fmla="*/ 12 w 574"/>
                  <a:gd name="T69" fmla="*/ 2146 h 4316"/>
                  <a:gd name="T70" fmla="*/ 12 w 574"/>
                  <a:gd name="T71" fmla="*/ 214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30" name="Freeform 18"/>
              <p:cNvSpPr>
                <a:spLocks/>
              </p:cNvSpPr>
              <p:nvPr userDrawn="1"/>
            </p:nvSpPr>
            <p:spPr bwMode="hidden">
              <a:xfrm>
                <a:off x="702" y="0"/>
                <a:ext cx="737" cy="4316"/>
              </a:xfrm>
              <a:custGeom>
                <a:avLst/>
                <a:gdLst>
                  <a:gd name="T0" fmla="*/ 12 w 735"/>
                  <a:gd name="T1" fmla="*/ 2098 h 4316"/>
                  <a:gd name="T2" fmla="*/ 29 w 735"/>
                  <a:gd name="T3" fmla="*/ 1798 h 4316"/>
                  <a:gd name="T4" fmla="*/ 71 w 735"/>
                  <a:gd name="T5" fmla="*/ 1505 h 4316"/>
                  <a:gd name="T6" fmla="*/ 131 w 735"/>
                  <a:gd name="T7" fmla="*/ 1223 h 4316"/>
                  <a:gd name="T8" fmla="*/ 215 w 735"/>
                  <a:gd name="T9" fmla="*/ 941 h 4316"/>
                  <a:gd name="T10" fmla="*/ 316 w 735"/>
                  <a:gd name="T11" fmla="*/ 689 h 4316"/>
                  <a:gd name="T12" fmla="*/ 442 w 735"/>
                  <a:gd name="T13" fmla="*/ 444 h 4316"/>
                  <a:gd name="T14" fmla="*/ 580 w 735"/>
                  <a:gd name="T15" fmla="*/ 216 h 4316"/>
                  <a:gd name="T16" fmla="*/ 735 w 735"/>
                  <a:gd name="T17" fmla="*/ 0 h 4316"/>
                  <a:gd name="T18" fmla="*/ 723 w 735"/>
                  <a:gd name="T19" fmla="*/ 0 h 4316"/>
                  <a:gd name="T20" fmla="*/ 568 w 735"/>
                  <a:gd name="T21" fmla="*/ 210 h 4316"/>
                  <a:gd name="T22" fmla="*/ 430 w 735"/>
                  <a:gd name="T23" fmla="*/ 438 h 4316"/>
                  <a:gd name="T24" fmla="*/ 311 w 735"/>
                  <a:gd name="T25" fmla="*/ 683 h 4316"/>
                  <a:gd name="T26" fmla="*/ 209 w 735"/>
                  <a:gd name="T27" fmla="*/ 941 h 4316"/>
                  <a:gd name="T28" fmla="*/ 125 w 735"/>
                  <a:gd name="T29" fmla="*/ 1217 h 4316"/>
                  <a:gd name="T30" fmla="*/ 59 w 735"/>
                  <a:gd name="T31" fmla="*/ 1505 h 4316"/>
                  <a:gd name="T32" fmla="*/ 18 w 735"/>
                  <a:gd name="T33" fmla="*/ 1798 h 4316"/>
                  <a:gd name="T34" fmla="*/ 0 w 735"/>
                  <a:gd name="T35" fmla="*/ 2098 h 4316"/>
                  <a:gd name="T36" fmla="*/ 6 w 735"/>
                  <a:gd name="T37" fmla="*/ 2404 h 4316"/>
                  <a:gd name="T38" fmla="*/ 29 w 735"/>
                  <a:gd name="T39" fmla="*/ 2709 h 4316"/>
                  <a:gd name="T40" fmla="*/ 77 w 735"/>
                  <a:gd name="T41" fmla="*/ 3015 h 4316"/>
                  <a:gd name="T42" fmla="*/ 149 w 735"/>
                  <a:gd name="T43" fmla="*/ 3315 h 4316"/>
                  <a:gd name="T44" fmla="*/ 227 w 735"/>
                  <a:gd name="T45" fmla="*/ 3573 h 4316"/>
                  <a:gd name="T46" fmla="*/ 316 w 735"/>
                  <a:gd name="T47" fmla="*/ 3824 h 4316"/>
                  <a:gd name="T48" fmla="*/ 424 w 735"/>
                  <a:gd name="T49" fmla="*/ 4076 h 4316"/>
                  <a:gd name="T50" fmla="*/ 544 w 735"/>
                  <a:gd name="T51" fmla="*/ 4316 h 4316"/>
                  <a:gd name="T52" fmla="*/ 556 w 735"/>
                  <a:gd name="T53" fmla="*/ 4316 h 4316"/>
                  <a:gd name="T54" fmla="*/ 436 w 735"/>
                  <a:gd name="T55" fmla="*/ 4076 h 4316"/>
                  <a:gd name="T56" fmla="*/ 328 w 735"/>
                  <a:gd name="T57" fmla="*/ 3824 h 4316"/>
                  <a:gd name="T58" fmla="*/ 239 w 735"/>
                  <a:gd name="T59" fmla="*/ 3573 h 4316"/>
                  <a:gd name="T60" fmla="*/ 161 w 735"/>
                  <a:gd name="T61" fmla="*/ 3315 h 4316"/>
                  <a:gd name="T62" fmla="*/ 89 w 735"/>
                  <a:gd name="T63" fmla="*/ 3015 h 4316"/>
                  <a:gd name="T64" fmla="*/ 41 w 735"/>
                  <a:gd name="T65" fmla="*/ 2709 h 4316"/>
                  <a:gd name="T66" fmla="*/ 18 w 735"/>
                  <a:gd name="T67" fmla="*/ 2404 h 4316"/>
                  <a:gd name="T68" fmla="*/ 12 w 735"/>
                  <a:gd name="T69" fmla="*/ 2098 h 4316"/>
                  <a:gd name="T70" fmla="*/ 12 w 735"/>
                  <a:gd name="T71" fmla="*/ 209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31" name="Freeform 19"/>
              <p:cNvSpPr>
                <a:spLocks/>
              </p:cNvSpPr>
              <p:nvPr userDrawn="1"/>
            </p:nvSpPr>
            <p:spPr bwMode="hidden">
              <a:xfrm>
                <a:off x="288" y="0"/>
                <a:ext cx="840" cy="4316"/>
              </a:xfrm>
              <a:custGeom>
                <a:avLst/>
                <a:gdLst>
                  <a:gd name="T0" fmla="*/ 18 w 837"/>
                  <a:gd name="T1" fmla="*/ 1948 h 4316"/>
                  <a:gd name="T2" fmla="*/ 48 w 837"/>
                  <a:gd name="T3" fmla="*/ 1708 h 4316"/>
                  <a:gd name="T4" fmla="*/ 96 w 837"/>
                  <a:gd name="T5" fmla="*/ 1475 h 4316"/>
                  <a:gd name="T6" fmla="*/ 161 w 837"/>
                  <a:gd name="T7" fmla="*/ 1235 h 4316"/>
                  <a:gd name="T8" fmla="*/ 251 w 837"/>
                  <a:gd name="T9" fmla="*/ 995 h 4316"/>
                  <a:gd name="T10" fmla="*/ 365 w 837"/>
                  <a:gd name="T11" fmla="*/ 755 h 4316"/>
                  <a:gd name="T12" fmla="*/ 496 w 837"/>
                  <a:gd name="T13" fmla="*/ 510 h 4316"/>
                  <a:gd name="T14" fmla="*/ 658 w 837"/>
                  <a:gd name="T15" fmla="*/ 258 h 4316"/>
                  <a:gd name="T16" fmla="*/ 741 w 837"/>
                  <a:gd name="T17" fmla="*/ 132 h 4316"/>
                  <a:gd name="T18" fmla="*/ 837 w 837"/>
                  <a:gd name="T19" fmla="*/ 0 h 4316"/>
                  <a:gd name="T20" fmla="*/ 825 w 837"/>
                  <a:gd name="T21" fmla="*/ 0 h 4316"/>
                  <a:gd name="T22" fmla="*/ 729 w 837"/>
                  <a:gd name="T23" fmla="*/ 132 h 4316"/>
                  <a:gd name="T24" fmla="*/ 640 w 837"/>
                  <a:gd name="T25" fmla="*/ 258 h 4316"/>
                  <a:gd name="T26" fmla="*/ 562 w 837"/>
                  <a:gd name="T27" fmla="*/ 384 h 4316"/>
                  <a:gd name="T28" fmla="*/ 484 w 837"/>
                  <a:gd name="T29" fmla="*/ 510 h 4316"/>
                  <a:gd name="T30" fmla="*/ 353 w 837"/>
                  <a:gd name="T31" fmla="*/ 755 h 4316"/>
                  <a:gd name="T32" fmla="*/ 239 w 837"/>
                  <a:gd name="T33" fmla="*/ 995 h 4316"/>
                  <a:gd name="T34" fmla="*/ 150 w 837"/>
                  <a:gd name="T35" fmla="*/ 1235 h 4316"/>
                  <a:gd name="T36" fmla="*/ 84 w 837"/>
                  <a:gd name="T37" fmla="*/ 1469 h 4316"/>
                  <a:gd name="T38" fmla="*/ 36 w 837"/>
                  <a:gd name="T39" fmla="*/ 1702 h 4316"/>
                  <a:gd name="T40" fmla="*/ 6 w 837"/>
                  <a:gd name="T41" fmla="*/ 1942 h 4316"/>
                  <a:gd name="T42" fmla="*/ 0 w 837"/>
                  <a:gd name="T43" fmla="*/ 2200 h 4316"/>
                  <a:gd name="T44" fmla="*/ 12 w 837"/>
                  <a:gd name="T45" fmla="*/ 2470 h 4316"/>
                  <a:gd name="T46" fmla="*/ 48 w 837"/>
                  <a:gd name="T47" fmla="*/ 2739 h 4316"/>
                  <a:gd name="T48" fmla="*/ 114 w 837"/>
                  <a:gd name="T49" fmla="*/ 3027 h 4316"/>
                  <a:gd name="T50" fmla="*/ 150 w 837"/>
                  <a:gd name="T51" fmla="*/ 3171 h 4316"/>
                  <a:gd name="T52" fmla="*/ 197 w 837"/>
                  <a:gd name="T53" fmla="*/ 3321 h 4316"/>
                  <a:gd name="T54" fmla="*/ 245 w 837"/>
                  <a:gd name="T55" fmla="*/ 3477 h 4316"/>
                  <a:gd name="T56" fmla="*/ 305 w 837"/>
                  <a:gd name="T57" fmla="*/ 3639 h 4316"/>
                  <a:gd name="T58" fmla="*/ 365 w 837"/>
                  <a:gd name="T59" fmla="*/ 3800 h 4316"/>
                  <a:gd name="T60" fmla="*/ 437 w 837"/>
                  <a:gd name="T61" fmla="*/ 3968 h 4316"/>
                  <a:gd name="T62" fmla="*/ 508 w 837"/>
                  <a:gd name="T63" fmla="*/ 4136 h 4316"/>
                  <a:gd name="T64" fmla="*/ 592 w 837"/>
                  <a:gd name="T65" fmla="*/ 4316 h 4316"/>
                  <a:gd name="T66" fmla="*/ 604 w 837"/>
                  <a:gd name="T67" fmla="*/ 4316 h 4316"/>
                  <a:gd name="T68" fmla="*/ 520 w 837"/>
                  <a:gd name="T69" fmla="*/ 4136 h 4316"/>
                  <a:gd name="T70" fmla="*/ 448 w 837"/>
                  <a:gd name="T71" fmla="*/ 3968 h 4316"/>
                  <a:gd name="T72" fmla="*/ 377 w 837"/>
                  <a:gd name="T73" fmla="*/ 3800 h 4316"/>
                  <a:gd name="T74" fmla="*/ 317 w 837"/>
                  <a:gd name="T75" fmla="*/ 3639 h 4316"/>
                  <a:gd name="T76" fmla="*/ 257 w 837"/>
                  <a:gd name="T77" fmla="*/ 3477 h 4316"/>
                  <a:gd name="T78" fmla="*/ 209 w 837"/>
                  <a:gd name="T79" fmla="*/ 3327 h 4316"/>
                  <a:gd name="T80" fmla="*/ 161 w 837"/>
                  <a:gd name="T81" fmla="*/ 3171 h 4316"/>
                  <a:gd name="T82" fmla="*/ 126 w 837"/>
                  <a:gd name="T83" fmla="*/ 3027 h 4316"/>
                  <a:gd name="T84" fmla="*/ 60 w 837"/>
                  <a:gd name="T85" fmla="*/ 2739 h 4316"/>
                  <a:gd name="T86" fmla="*/ 24 w 837"/>
                  <a:gd name="T87" fmla="*/ 2470 h 4316"/>
                  <a:gd name="T88" fmla="*/ 12 w 837"/>
                  <a:gd name="T89" fmla="*/ 2206 h 4316"/>
                  <a:gd name="T90" fmla="*/ 18 w 837"/>
                  <a:gd name="T91" fmla="*/ 1948 h 4316"/>
                  <a:gd name="T92" fmla="*/ 18 w 837"/>
                  <a:gd name="T93" fmla="*/ 194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3332" name="Freeform 20"/>
            <p:cNvSpPr>
              <a:spLocks/>
            </p:cNvSpPr>
            <p:nvPr/>
          </p:nvSpPr>
          <p:spPr bwMode="hidden">
            <a:xfrm>
              <a:off x="6" y="2901"/>
              <a:ext cx="606" cy="1415"/>
            </a:xfrm>
            <a:custGeom>
              <a:avLst/>
              <a:gdLst>
                <a:gd name="T0" fmla="*/ 0 w 604"/>
                <a:gd name="T1" fmla="*/ 54 h 1415"/>
                <a:gd name="T2" fmla="*/ 42 w 604"/>
                <a:gd name="T3" fmla="*/ 228 h 1415"/>
                <a:gd name="T4" fmla="*/ 96 w 604"/>
                <a:gd name="T5" fmla="*/ 402 h 1415"/>
                <a:gd name="T6" fmla="*/ 161 w 604"/>
                <a:gd name="T7" fmla="*/ 576 h 1415"/>
                <a:gd name="T8" fmla="*/ 227 w 604"/>
                <a:gd name="T9" fmla="*/ 744 h 1415"/>
                <a:gd name="T10" fmla="*/ 305 w 604"/>
                <a:gd name="T11" fmla="*/ 917 h 1415"/>
                <a:gd name="T12" fmla="*/ 389 w 604"/>
                <a:gd name="T13" fmla="*/ 1085 h 1415"/>
                <a:gd name="T14" fmla="*/ 484 w 604"/>
                <a:gd name="T15" fmla="*/ 1253 h 1415"/>
                <a:gd name="T16" fmla="*/ 586 w 604"/>
                <a:gd name="T17" fmla="*/ 1415 h 1415"/>
                <a:gd name="T18" fmla="*/ 604 w 604"/>
                <a:gd name="T19" fmla="*/ 1415 h 1415"/>
                <a:gd name="T20" fmla="*/ 496 w 604"/>
                <a:gd name="T21" fmla="*/ 1247 h 1415"/>
                <a:gd name="T22" fmla="*/ 401 w 604"/>
                <a:gd name="T23" fmla="*/ 1073 h 1415"/>
                <a:gd name="T24" fmla="*/ 311 w 604"/>
                <a:gd name="T25" fmla="*/ 899 h 1415"/>
                <a:gd name="T26" fmla="*/ 233 w 604"/>
                <a:gd name="T27" fmla="*/ 720 h 1415"/>
                <a:gd name="T28" fmla="*/ 161 w 604"/>
                <a:gd name="T29" fmla="*/ 546 h 1415"/>
                <a:gd name="T30" fmla="*/ 102 w 604"/>
                <a:gd name="T31" fmla="*/ 366 h 1415"/>
                <a:gd name="T32" fmla="*/ 48 w 604"/>
                <a:gd name="T33" fmla="*/ 180 h 1415"/>
                <a:gd name="T34" fmla="*/ 0 w 604"/>
                <a:gd name="T35" fmla="*/ 0 h 1415"/>
                <a:gd name="T36" fmla="*/ 0 w 604"/>
                <a:gd name="T37" fmla="*/ 54 h 1415"/>
                <a:gd name="T38" fmla="*/ 0 w 604"/>
                <a:gd name="T39" fmla="*/ 54 h 1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33" name="Freeform 21"/>
            <p:cNvSpPr>
              <a:spLocks/>
            </p:cNvSpPr>
            <p:nvPr/>
          </p:nvSpPr>
          <p:spPr bwMode="hidden">
            <a:xfrm>
              <a:off x="6" y="3890"/>
              <a:ext cx="228" cy="426"/>
            </a:xfrm>
            <a:custGeom>
              <a:avLst/>
              <a:gdLst>
                <a:gd name="T0" fmla="*/ 0 w 227"/>
                <a:gd name="T1" fmla="*/ 30 h 426"/>
                <a:gd name="T2" fmla="*/ 108 w 227"/>
                <a:gd name="T3" fmla="*/ 240 h 426"/>
                <a:gd name="T4" fmla="*/ 215 w 227"/>
                <a:gd name="T5" fmla="*/ 426 h 426"/>
                <a:gd name="T6" fmla="*/ 227 w 227"/>
                <a:gd name="T7" fmla="*/ 426 h 426"/>
                <a:gd name="T8" fmla="*/ 167 w 227"/>
                <a:gd name="T9" fmla="*/ 330 h 426"/>
                <a:gd name="T10" fmla="*/ 114 w 227"/>
                <a:gd name="T11" fmla="*/ 222 h 426"/>
                <a:gd name="T12" fmla="*/ 0 w 227"/>
                <a:gd name="T13" fmla="*/ 0 h 426"/>
                <a:gd name="T14" fmla="*/ 0 w 227"/>
                <a:gd name="T15" fmla="*/ 30 h 426"/>
                <a:gd name="T16" fmla="*/ 0 w 227"/>
                <a:gd name="T17" fmla="*/ 3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34" name="Freeform 22"/>
            <p:cNvSpPr>
              <a:spLocks/>
            </p:cNvSpPr>
            <p:nvPr/>
          </p:nvSpPr>
          <p:spPr bwMode="hidden">
            <a:xfrm>
              <a:off x="4776" y="0"/>
              <a:ext cx="984" cy="1786"/>
            </a:xfrm>
            <a:custGeom>
              <a:avLst/>
              <a:gdLst>
                <a:gd name="T0" fmla="*/ 981 w 981"/>
                <a:gd name="T1" fmla="*/ 1786 h 1786"/>
                <a:gd name="T2" fmla="*/ 981 w 981"/>
                <a:gd name="T3" fmla="*/ 1720 h 1786"/>
                <a:gd name="T4" fmla="*/ 969 w 981"/>
                <a:gd name="T5" fmla="*/ 1666 h 1786"/>
                <a:gd name="T6" fmla="*/ 957 w 981"/>
                <a:gd name="T7" fmla="*/ 1613 h 1786"/>
                <a:gd name="T8" fmla="*/ 921 w 981"/>
                <a:gd name="T9" fmla="*/ 1487 h 1786"/>
                <a:gd name="T10" fmla="*/ 885 w 981"/>
                <a:gd name="T11" fmla="*/ 1361 h 1786"/>
                <a:gd name="T12" fmla="*/ 796 w 981"/>
                <a:gd name="T13" fmla="*/ 1121 h 1786"/>
                <a:gd name="T14" fmla="*/ 682 w 981"/>
                <a:gd name="T15" fmla="*/ 899 h 1786"/>
                <a:gd name="T16" fmla="*/ 562 w 981"/>
                <a:gd name="T17" fmla="*/ 689 h 1786"/>
                <a:gd name="T18" fmla="*/ 431 w 981"/>
                <a:gd name="T19" fmla="*/ 498 h 1786"/>
                <a:gd name="T20" fmla="*/ 293 w 981"/>
                <a:gd name="T21" fmla="*/ 318 h 1786"/>
                <a:gd name="T22" fmla="*/ 150 w 981"/>
                <a:gd name="T23" fmla="*/ 150 h 1786"/>
                <a:gd name="T24" fmla="*/ 12 w 981"/>
                <a:gd name="T25" fmla="*/ 0 h 1786"/>
                <a:gd name="T26" fmla="*/ 0 w 981"/>
                <a:gd name="T27" fmla="*/ 0 h 1786"/>
                <a:gd name="T28" fmla="*/ 138 w 981"/>
                <a:gd name="T29" fmla="*/ 150 h 1786"/>
                <a:gd name="T30" fmla="*/ 275 w 981"/>
                <a:gd name="T31" fmla="*/ 318 h 1786"/>
                <a:gd name="T32" fmla="*/ 413 w 981"/>
                <a:gd name="T33" fmla="*/ 498 h 1786"/>
                <a:gd name="T34" fmla="*/ 545 w 981"/>
                <a:gd name="T35" fmla="*/ 689 h 1786"/>
                <a:gd name="T36" fmla="*/ 670 w 981"/>
                <a:gd name="T37" fmla="*/ 899 h 1786"/>
                <a:gd name="T38" fmla="*/ 778 w 981"/>
                <a:gd name="T39" fmla="*/ 1121 h 1786"/>
                <a:gd name="T40" fmla="*/ 873 w 981"/>
                <a:gd name="T41" fmla="*/ 1361 h 1786"/>
                <a:gd name="T42" fmla="*/ 909 w 981"/>
                <a:gd name="T43" fmla="*/ 1487 h 1786"/>
                <a:gd name="T44" fmla="*/ 945 w 981"/>
                <a:gd name="T45" fmla="*/ 1619 h 1786"/>
                <a:gd name="T46" fmla="*/ 963 w 981"/>
                <a:gd name="T47" fmla="*/ 1702 h 1786"/>
                <a:gd name="T48" fmla="*/ 981 w 981"/>
                <a:gd name="T49" fmla="*/ 1786 h 1786"/>
                <a:gd name="T50" fmla="*/ 981 w 981"/>
                <a:gd name="T51" fmla="*/ 1786 h 1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35" name="Freeform 23"/>
            <p:cNvSpPr>
              <a:spLocks/>
            </p:cNvSpPr>
            <p:nvPr/>
          </p:nvSpPr>
          <p:spPr bwMode="hidden">
            <a:xfrm>
              <a:off x="5041" y="0"/>
              <a:ext cx="719" cy="845"/>
            </a:xfrm>
            <a:custGeom>
              <a:avLst/>
              <a:gdLst>
                <a:gd name="T0" fmla="*/ 717 w 717"/>
                <a:gd name="T1" fmla="*/ 845 h 845"/>
                <a:gd name="T2" fmla="*/ 717 w 717"/>
                <a:gd name="T3" fmla="*/ 821 h 845"/>
                <a:gd name="T4" fmla="*/ 574 w 717"/>
                <a:gd name="T5" fmla="*/ 605 h 845"/>
                <a:gd name="T6" fmla="*/ 406 w 717"/>
                <a:gd name="T7" fmla="*/ 396 h 845"/>
                <a:gd name="T8" fmla="*/ 221 w 717"/>
                <a:gd name="T9" fmla="*/ 192 h 845"/>
                <a:gd name="T10" fmla="*/ 17 w 717"/>
                <a:gd name="T11" fmla="*/ 0 h 845"/>
                <a:gd name="T12" fmla="*/ 0 w 717"/>
                <a:gd name="T13" fmla="*/ 0 h 845"/>
                <a:gd name="T14" fmla="*/ 209 w 717"/>
                <a:gd name="T15" fmla="*/ 198 h 845"/>
                <a:gd name="T16" fmla="*/ 400 w 717"/>
                <a:gd name="T17" fmla="*/ 408 h 845"/>
                <a:gd name="T18" fmla="*/ 568 w 717"/>
                <a:gd name="T19" fmla="*/ 623 h 845"/>
                <a:gd name="T20" fmla="*/ 717 w 717"/>
                <a:gd name="T21" fmla="*/ 845 h 845"/>
                <a:gd name="T22" fmla="*/ 717 w 717"/>
                <a:gd name="T23" fmla="*/ 845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36" name="Freeform 24"/>
            <p:cNvSpPr>
              <a:spLocks/>
            </p:cNvSpPr>
            <p:nvPr/>
          </p:nvSpPr>
          <p:spPr bwMode="hidden">
            <a:xfrm>
              <a:off x="5352" y="0"/>
              <a:ext cx="408" cy="414"/>
            </a:xfrm>
            <a:custGeom>
              <a:avLst/>
              <a:gdLst>
                <a:gd name="T0" fmla="*/ 407 w 407"/>
                <a:gd name="T1" fmla="*/ 414 h 414"/>
                <a:gd name="T2" fmla="*/ 407 w 407"/>
                <a:gd name="T3" fmla="*/ 396 h 414"/>
                <a:gd name="T4" fmla="*/ 222 w 407"/>
                <a:gd name="T5" fmla="*/ 192 h 414"/>
                <a:gd name="T6" fmla="*/ 12 w 407"/>
                <a:gd name="T7" fmla="*/ 0 h 414"/>
                <a:gd name="T8" fmla="*/ 0 w 407"/>
                <a:gd name="T9" fmla="*/ 0 h 414"/>
                <a:gd name="T10" fmla="*/ 108 w 407"/>
                <a:gd name="T11" fmla="*/ 102 h 414"/>
                <a:gd name="T12" fmla="*/ 216 w 407"/>
                <a:gd name="T13" fmla="*/ 204 h 414"/>
                <a:gd name="T14" fmla="*/ 407 w 407"/>
                <a:gd name="T15" fmla="*/ 414 h 414"/>
                <a:gd name="T16" fmla="*/ 407 w 407"/>
                <a:gd name="T17" fmla="*/ 41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37" name="Freeform 25"/>
            <p:cNvSpPr>
              <a:spLocks/>
            </p:cNvSpPr>
            <p:nvPr/>
          </p:nvSpPr>
          <p:spPr bwMode="hidden">
            <a:xfrm>
              <a:off x="6" y="0"/>
              <a:ext cx="858" cy="1409"/>
            </a:xfrm>
            <a:custGeom>
              <a:avLst/>
              <a:gdLst>
                <a:gd name="T0" fmla="*/ 0 w 855"/>
                <a:gd name="T1" fmla="*/ 1361 h 1409"/>
                <a:gd name="T2" fmla="*/ 0 w 855"/>
                <a:gd name="T3" fmla="*/ 1409 h 1409"/>
                <a:gd name="T4" fmla="*/ 54 w 855"/>
                <a:gd name="T5" fmla="*/ 1211 h 1409"/>
                <a:gd name="T6" fmla="*/ 126 w 855"/>
                <a:gd name="T7" fmla="*/ 1013 h 1409"/>
                <a:gd name="T8" fmla="*/ 215 w 855"/>
                <a:gd name="T9" fmla="*/ 827 h 1409"/>
                <a:gd name="T10" fmla="*/ 311 w 855"/>
                <a:gd name="T11" fmla="*/ 647 h 1409"/>
                <a:gd name="T12" fmla="*/ 431 w 855"/>
                <a:gd name="T13" fmla="*/ 474 h 1409"/>
                <a:gd name="T14" fmla="*/ 556 w 855"/>
                <a:gd name="T15" fmla="*/ 312 h 1409"/>
                <a:gd name="T16" fmla="*/ 700 w 855"/>
                <a:gd name="T17" fmla="*/ 150 h 1409"/>
                <a:gd name="T18" fmla="*/ 855 w 855"/>
                <a:gd name="T19" fmla="*/ 0 h 1409"/>
                <a:gd name="T20" fmla="*/ 837 w 855"/>
                <a:gd name="T21" fmla="*/ 0 h 1409"/>
                <a:gd name="T22" fmla="*/ 688 w 855"/>
                <a:gd name="T23" fmla="*/ 144 h 1409"/>
                <a:gd name="T24" fmla="*/ 550 w 855"/>
                <a:gd name="T25" fmla="*/ 300 h 1409"/>
                <a:gd name="T26" fmla="*/ 425 w 855"/>
                <a:gd name="T27" fmla="*/ 462 h 1409"/>
                <a:gd name="T28" fmla="*/ 311 w 855"/>
                <a:gd name="T29" fmla="*/ 629 h 1409"/>
                <a:gd name="T30" fmla="*/ 215 w 855"/>
                <a:gd name="T31" fmla="*/ 803 h 1409"/>
                <a:gd name="T32" fmla="*/ 132 w 855"/>
                <a:gd name="T33" fmla="*/ 983 h 1409"/>
                <a:gd name="T34" fmla="*/ 60 w 855"/>
                <a:gd name="T35" fmla="*/ 1169 h 1409"/>
                <a:gd name="T36" fmla="*/ 0 w 855"/>
                <a:gd name="T37" fmla="*/ 1361 h 1409"/>
                <a:gd name="T38" fmla="*/ 0 w 855"/>
                <a:gd name="T39" fmla="*/ 1361 h 1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38" name="Freeform 26"/>
            <p:cNvSpPr>
              <a:spLocks/>
            </p:cNvSpPr>
            <p:nvPr/>
          </p:nvSpPr>
          <p:spPr bwMode="hidden">
            <a:xfrm>
              <a:off x="6" y="0"/>
              <a:ext cx="588" cy="599"/>
            </a:xfrm>
            <a:custGeom>
              <a:avLst/>
              <a:gdLst>
                <a:gd name="T0" fmla="*/ 586 w 586"/>
                <a:gd name="T1" fmla="*/ 0 h 599"/>
                <a:gd name="T2" fmla="*/ 568 w 586"/>
                <a:gd name="T3" fmla="*/ 0 h 599"/>
                <a:gd name="T4" fmla="*/ 407 w 586"/>
                <a:gd name="T5" fmla="*/ 132 h 599"/>
                <a:gd name="T6" fmla="*/ 257 w 586"/>
                <a:gd name="T7" fmla="*/ 270 h 599"/>
                <a:gd name="T8" fmla="*/ 120 w 586"/>
                <a:gd name="T9" fmla="*/ 420 h 599"/>
                <a:gd name="T10" fmla="*/ 0 w 586"/>
                <a:gd name="T11" fmla="*/ 575 h 599"/>
                <a:gd name="T12" fmla="*/ 0 w 586"/>
                <a:gd name="T13" fmla="*/ 599 h 599"/>
                <a:gd name="T14" fmla="*/ 120 w 586"/>
                <a:gd name="T15" fmla="*/ 432 h 599"/>
                <a:gd name="T16" fmla="*/ 257 w 586"/>
                <a:gd name="T17" fmla="*/ 282 h 599"/>
                <a:gd name="T18" fmla="*/ 413 w 586"/>
                <a:gd name="T19" fmla="*/ 138 h 599"/>
                <a:gd name="T20" fmla="*/ 586 w 586"/>
                <a:gd name="T21" fmla="*/ 0 h 599"/>
                <a:gd name="T22" fmla="*/ 586 w 586"/>
                <a:gd name="T23" fmla="*/ 0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39" name="Freeform 27"/>
            <p:cNvSpPr>
              <a:spLocks/>
            </p:cNvSpPr>
            <p:nvPr/>
          </p:nvSpPr>
          <p:spPr bwMode="hidden">
            <a:xfrm>
              <a:off x="6" y="0"/>
              <a:ext cx="270" cy="252"/>
            </a:xfrm>
            <a:custGeom>
              <a:avLst/>
              <a:gdLst>
                <a:gd name="T0" fmla="*/ 269 w 269"/>
                <a:gd name="T1" fmla="*/ 0 h 252"/>
                <a:gd name="T2" fmla="*/ 251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69 w 269"/>
                <a:gd name="T15" fmla="*/ 0 h 252"/>
                <a:gd name="T16" fmla="*/ 269 w 269"/>
                <a:gd name="T17"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40" name="Line 28"/>
            <p:cNvSpPr>
              <a:spLocks noChangeShapeType="1"/>
            </p:cNvSpPr>
            <p:nvPr/>
          </p:nvSpPr>
          <p:spPr bwMode="hidden">
            <a:xfrm>
              <a:off x="1" y="2749"/>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1" name="Line 29"/>
            <p:cNvSpPr>
              <a:spLocks noChangeShapeType="1"/>
            </p:cNvSpPr>
            <p:nvPr/>
          </p:nvSpPr>
          <p:spPr bwMode="hidden">
            <a:xfrm>
              <a:off x="1" y="2356"/>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2" name="Line 30"/>
            <p:cNvSpPr>
              <a:spLocks noChangeShapeType="1"/>
            </p:cNvSpPr>
            <p:nvPr/>
          </p:nvSpPr>
          <p:spPr bwMode="hidden">
            <a:xfrm>
              <a:off x="1" y="3142"/>
              <a:ext cx="5758" cy="0"/>
            </a:xfrm>
            <a:prstGeom prst="line">
              <a:avLst/>
            </a:prstGeom>
            <a:noFill/>
            <a:ln w="158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3343" name="Group 31"/>
            <p:cNvGrpSpPr>
              <a:grpSpLocks/>
            </p:cNvGrpSpPr>
            <p:nvPr/>
          </p:nvGrpSpPr>
          <p:grpSpPr bwMode="auto">
            <a:xfrm>
              <a:off x="1" y="392"/>
              <a:ext cx="5758" cy="1571"/>
              <a:chOff x="1" y="392"/>
              <a:chExt cx="5758" cy="1571"/>
            </a:xfrm>
          </p:grpSpPr>
          <p:sp>
            <p:nvSpPr>
              <p:cNvPr id="13344" name="Line 32"/>
              <p:cNvSpPr>
                <a:spLocks noChangeShapeType="1"/>
              </p:cNvSpPr>
              <p:nvPr userDrawn="1"/>
            </p:nvSpPr>
            <p:spPr bwMode="hidden">
              <a:xfrm>
                <a:off x="1" y="784"/>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5"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6"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7"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8" name="Line 36"/>
              <p:cNvSpPr>
                <a:spLocks noChangeShapeType="1"/>
              </p:cNvSpPr>
              <p:nvPr userDrawn="1"/>
            </p:nvSpPr>
            <p:spPr bwMode="hidden">
              <a:xfrm>
                <a:off x="1" y="392"/>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3349" name="Line 37"/>
            <p:cNvSpPr>
              <a:spLocks noChangeShapeType="1"/>
            </p:cNvSpPr>
            <p:nvPr/>
          </p:nvSpPr>
          <p:spPr bwMode="hidden">
            <a:xfrm>
              <a:off x="1" y="3928"/>
              <a:ext cx="5758" cy="0"/>
            </a:xfrm>
            <a:prstGeom prst="line">
              <a:avLst/>
            </a:prstGeom>
            <a:noFill/>
            <a:ln w="158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50" name="Line 38"/>
            <p:cNvSpPr>
              <a:spLocks noChangeShapeType="1"/>
            </p:cNvSpPr>
            <p:nvPr/>
          </p:nvSpPr>
          <p:spPr bwMode="hidden">
            <a:xfrm>
              <a:off x="1" y="3535"/>
              <a:ext cx="5758" cy="0"/>
            </a:xfrm>
            <a:prstGeom prst="line">
              <a:avLst/>
            </a:prstGeom>
            <a:noFill/>
            <a:ln w="158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3351" name="Rectangle 39"/>
          <p:cNvSpPr>
            <a:spLocks noGrp="1" noChangeArrowheads="1"/>
          </p:cNvSpPr>
          <p:nvPr>
            <p:ph type="ctrTitle" sz="quarter"/>
          </p:nvPr>
        </p:nvSpPr>
        <p:spPr>
          <a:xfrm>
            <a:off x="685800" y="1692275"/>
            <a:ext cx="7772400" cy="1736725"/>
          </a:xfrm>
        </p:spPr>
        <p:txBody>
          <a:bodyPr anchor="b"/>
          <a:lstStyle>
            <a:lvl1pPr>
              <a:defRPr sz="5400"/>
            </a:lvl1pPr>
          </a:lstStyle>
          <a:p>
            <a:pPr lvl="0"/>
            <a:r>
              <a:rPr lang="en-US" noProof="0" smtClean="0"/>
              <a:t>Click to edit Master title style</a:t>
            </a:r>
          </a:p>
        </p:txBody>
      </p:sp>
      <p:sp>
        <p:nvSpPr>
          <p:cNvPr id="13352" name="Rectangle 40"/>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13353" name="Rectangle 41"/>
          <p:cNvSpPr>
            <a:spLocks noGrp="1" noChangeArrowheads="1"/>
          </p:cNvSpPr>
          <p:nvPr>
            <p:ph type="dt" sz="quarter" idx="2"/>
          </p:nvPr>
        </p:nvSpPr>
        <p:spPr/>
        <p:txBody>
          <a:bodyPr/>
          <a:lstStyle>
            <a:lvl1pPr>
              <a:defRPr/>
            </a:lvl1pPr>
          </a:lstStyle>
          <a:p>
            <a:endParaRPr lang="en-US"/>
          </a:p>
        </p:txBody>
      </p:sp>
      <p:sp>
        <p:nvSpPr>
          <p:cNvPr id="13354" name="Rectangle 42"/>
          <p:cNvSpPr>
            <a:spLocks noGrp="1" noChangeArrowheads="1"/>
          </p:cNvSpPr>
          <p:nvPr>
            <p:ph type="ftr" sz="quarter" idx="3"/>
          </p:nvPr>
        </p:nvSpPr>
        <p:spPr/>
        <p:txBody>
          <a:bodyPr/>
          <a:lstStyle>
            <a:lvl1pPr>
              <a:defRPr/>
            </a:lvl1pPr>
          </a:lstStyle>
          <a:p>
            <a:endParaRPr lang="en-US"/>
          </a:p>
        </p:txBody>
      </p:sp>
      <p:sp>
        <p:nvSpPr>
          <p:cNvPr id="13355" name="Rectangle 43"/>
          <p:cNvSpPr>
            <a:spLocks noGrp="1" noChangeArrowheads="1"/>
          </p:cNvSpPr>
          <p:nvPr>
            <p:ph type="sldNum" sz="quarter" idx="4"/>
          </p:nvPr>
        </p:nvSpPr>
        <p:spPr/>
        <p:txBody>
          <a:bodyPr/>
          <a:lstStyle>
            <a:lvl1pPr>
              <a:defRPr/>
            </a:lvl1pPr>
          </a:lstStyle>
          <a:p>
            <a:fld id="{9BFAC955-44B6-4988-BEF6-D961120C3EED}" type="slidenum">
              <a:rPr lang="en-US"/>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296B3A2-C306-42DA-93FC-F562C1BDA49C}" type="slidenum">
              <a:rPr lang="en-US"/>
              <a:pPr/>
              <a:t>‹#›</a:t>
            </a:fld>
            <a:endParaRPr lang="en-US"/>
          </a:p>
        </p:txBody>
      </p:sp>
    </p:spTree>
    <p:extLst>
      <p:ext uri="{BB962C8B-B14F-4D97-AF65-F5344CB8AC3E}">
        <p14:creationId xmlns:p14="http://schemas.microsoft.com/office/powerpoint/2010/main" val="803188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19914D3-9CA9-4BC0-9074-B77C8F57FB02}" type="slidenum">
              <a:rPr lang="en-US"/>
              <a:pPr/>
              <a:t>‹#›</a:t>
            </a:fld>
            <a:endParaRPr lang="en-US"/>
          </a:p>
        </p:txBody>
      </p:sp>
    </p:spTree>
    <p:extLst>
      <p:ext uri="{BB962C8B-B14F-4D97-AF65-F5344CB8AC3E}">
        <p14:creationId xmlns:p14="http://schemas.microsoft.com/office/powerpoint/2010/main" val="7358019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a:lstStyle/>
          <a:p>
            <a:endParaRPr lang="en-US"/>
          </a:p>
        </p:txBody>
      </p:sp>
      <p:sp>
        <p:nvSpPr>
          <p:cNvPr id="4" name="Date Placeholder 3"/>
          <p:cNvSpPr>
            <a:spLocks noGrp="1"/>
          </p:cNvSpPr>
          <p:nvPr>
            <p:ph type="dt" sz="half" idx="10"/>
          </p:nvPr>
        </p:nvSpPr>
        <p:spPr>
          <a:xfrm>
            <a:off x="457200" y="6243638"/>
            <a:ext cx="21336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3638"/>
            <a:ext cx="2133600" cy="457200"/>
          </a:xfrm>
        </p:spPr>
        <p:txBody>
          <a:bodyPr/>
          <a:lstStyle>
            <a:lvl1pPr>
              <a:defRPr/>
            </a:lvl1pPr>
          </a:lstStyle>
          <a:p>
            <a:fld id="{0FFB2FEB-502E-4D2F-97AF-33A7EC9E7E2A}" type="slidenum">
              <a:rPr lang="en-US"/>
              <a:pPr/>
              <a:t>‹#›</a:t>
            </a:fld>
            <a:endParaRPr lang="en-US"/>
          </a:p>
        </p:txBody>
      </p:sp>
    </p:spTree>
    <p:extLst>
      <p:ext uri="{BB962C8B-B14F-4D97-AF65-F5344CB8AC3E}">
        <p14:creationId xmlns:p14="http://schemas.microsoft.com/office/powerpoint/2010/main" val="18454961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30725"/>
          </a:xfrm>
        </p:spPr>
        <p:txBody>
          <a:bodyPr/>
          <a:lstStyle/>
          <a:p>
            <a:endParaRPr lang="en-US"/>
          </a:p>
        </p:txBody>
      </p:sp>
      <p:sp>
        <p:nvSpPr>
          <p:cNvPr id="4" name="Date Placeholder 3"/>
          <p:cNvSpPr>
            <a:spLocks noGrp="1"/>
          </p:cNvSpPr>
          <p:nvPr>
            <p:ph type="dt" sz="half" idx="10"/>
          </p:nvPr>
        </p:nvSpPr>
        <p:spPr>
          <a:xfrm>
            <a:off x="457200" y="6243638"/>
            <a:ext cx="21336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3638"/>
            <a:ext cx="2133600" cy="457200"/>
          </a:xfrm>
        </p:spPr>
        <p:txBody>
          <a:bodyPr/>
          <a:lstStyle>
            <a:lvl1pPr>
              <a:defRPr/>
            </a:lvl1pPr>
          </a:lstStyle>
          <a:p>
            <a:fld id="{101F4F3A-A218-499D-BF52-B1AE230E6982}" type="slidenum">
              <a:rPr lang="en-US"/>
              <a:pPr/>
              <a:t>‹#›</a:t>
            </a:fld>
            <a:endParaRPr lang="en-US"/>
          </a:p>
        </p:txBody>
      </p:sp>
    </p:spTree>
    <p:extLst>
      <p:ext uri="{BB962C8B-B14F-4D97-AF65-F5344CB8AC3E}">
        <p14:creationId xmlns:p14="http://schemas.microsoft.com/office/powerpoint/2010/main" val="2564126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471B178-CF83-4D74-9BFB-21E16DD40DC4}" type="slidenum">
              <a:rPr lang="en-US"/>
              <a:pPr/>
              <a:t>‹#›</a:t>
            </a:fld>
            <a:endParaRPr lang="en-US"/>
          </a:p>
        </p:txBody>
      </p:sp>
    </p:spTree>
    <p:extLst>
      <p:ext uri="{BB962C8B-B14F-4D97-AF65-F5344CB8AC3E}">
        <p14:creationId xmlns:p14="http://schemas.microsoft.com/office/powerpoint/2010/main" val="41572514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E247806-47E2-4955-9F65-DE1B9B0B35F6}" type="slidenum">
              <a:rPr lang="en-US"/>
              <a:pPr/>
              <a:t>‹#›</a:t>
            </a:fld>
            <a:endParaRPr lang="en-US"/>
          </a:p>
        </p:txBody>
      </p:sp>
    </p:spTree>
    <p:extLst>
      <p:ext uri="{BB962C8B-B14F-4D97-AF65-F5344CB8AC3E}">
        <p14:creationId xmlns:p14="http://schemas.microsoft.com/office/powerpoint/2010/main" val="153392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22A0E3E-7B2B-4B3B-8121-B8513CA6312C}" type="slidenum">
              <a:rPr lang="en-US"/>
              <a:pPr/>
              <a:t>‹#›</a:t>
            </a:fld>
            <a:endParaRPr lang="en-US"/>
          </a:p>
        </p:txBody>
      </p:sp>
    </p:spTree>
    <p:extLst>
      <p:ext uri="{BB962C8B-B14F-4D97-AF65-F5344CB8AC3E}">
        <p14:creationId xmlns:p14="http://schemas.microsoft.com/office/powerpoint/2010/main" val="1486845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F0FC906F-16E7-4F87-A4EC-7D00855CD671}" type="slidenum">
              <a:rPr lang="en-US"/>
              <a:pPr/>
              <a:t>‹#›</a:t>
            </a:fld>
            <a:endParaRPr lang="en-US"/>
          </a:p>
        </p:txBody>
      </p:sp>
    </p:spTree>
    <p:extLst>
      <p:ext uri="{BB962C8B-B14F-4D97-AF65-F5344CB8AC3E}">
        <p14:creationId xmlns:p14="http://schemas.microsoft.com/office/powerpoint/2010/main" val="22808502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8B8F5F64-6B8B-467B-A8C0-F8C9E3BBEFF7}" type="slidenum">
              <a:rPr lang="en-US"/>
              <a:pPr/>
              <a:t>‹#›</a:t>
            </a:fld>
            <a:endParaRPr lang="en-US"/>
          </a:p>
        </p:txBody>
      </p:sp>
    </p:spTree>
    <p:extLst>
      <p:ext uri="{BB962C8B-B14F-4D97-AF65-F5344CB8AC3E}">
        <p14:creationId xmlns:p14="http://schemas.microsoft.com/office/powerpoint/2010/main" val="2822144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EA7D04B-AC6A-48A4-98C1-1F72E2BB09A9}" type="slidenum">
              <a:rPr lang="en-US"/>
              <a:pPr/>
              <a:t>‹#›</a:t>
            </a:fld>
            <a:endParaRPr lang="en-US"/>
          </a:p>
        </p:txBody>
      </p:sp>
    </p:spTree>
    <p:extLst>
      <p:ext uri="{BB962C8B-B14F-4D97-AF65-F5344CB8AC3E}">
        <p14:creationId xmlns:p14="http://schemas.microsoft.com/office/powerpoint/2010/main" val="2669768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B09313D-5AEF-45EA-AE1F-D1AF43FEF93A}" type="slidenum">
              <a:rPr lang="en-US"/>
              <a:pPr/>
              <a:t>‹#›</a:t>
            </a:fld>
            <a:endParaRPr lang="en-US"/>
          </a:p>
        </p:txBody>
      </p:sp>
    </p:spTree>
    <p:extLst>
      <p:ext uri="{BB962C8B-B14F-4D97-AF65-F5344CB8AC3E}">
        <p14:creationId xmlns:p14="http://schemas.microsoft.com/office/powerpoint/2010/main" val="4475164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65BC00F-9B1E-4618-8AE3-ED1E2D6C3F6C}" type="slidenum">
              <a:rPr lang="en-US"/>
              <a:pPr/>
              <a:t>‹#›</a:t>
            </a:fld>
            <a:endParaRPr lang="en-US"/>
          </a:p>
        </p:txBody>
      </p:sp>
    </p:spTree>
    <p:extLst>
      <p:ext uri="{BB962C8B-B14F-4D97-AF65-F5344CB8AC3E}">
        <p14:creationId xmlns:p14="http://schemas.microsoft.com/office/powerpoint/2010/main" val="41114838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39216"/>
                <a:invGamma/>
              </a:schemeClr>
            </a:gs>
          </a:gsLst>
          <a:lin ang="5400000" scaled="1"/>
        </a:gradFill>
        <a:effectLst/>
      </p:bgPr>
    </p:bg>
    <p:spTree>
      <p:nvGrpSpPr>
        <p:cNvPr id="1" name=""/>
        <p:cNvGrpSpPr/>
        <p:nvPr/>
      </p:nvGrpSpPr>
      <p:grpSpPr>
        <a:xfrm>
          <a:off x="0" y="0"/>
          <a:ext cx="0" cy="0"/>
          <a:chOff x="0" y="0"/>
          <a:chExt cx="0" cy="0"/>
        </a:xfrm>
      </p:grpSpPr>
      <p:grpSp>
        <p:nvGrpSpPr>
          <p:cNvPr id="12290" name="Group 2"/>
          <p:cNvGrpSpPr>
            <a:grpSpLocks/>
          </p:cNvGrpSpPr>
          <p:nvPr/>
        </p:nvGrpSpPr>
        <p:grpSpPr bwMode="auto">
          <a:xfrm>
            <a:off x="1588" y="0"/>
            <a:ext cx="9148762" cy="6851650"/>
            <a:chOff x="1" y="0"/>
            <a:chExt cx="5763" cy="4316"/>
          </a:xfrm>
        </p:grpSpPr>
        <p:sp>
          <p:nvSpPr>
            <p:cNvPr id="12291" name="Freeform 3"/>
            <p:cNvSpPr>
              <a:spLocks/>
            </p:cNvSpPr>
            <p:nvPr/>
          </p:nvSpPr>
          <p:spPr bwMode="hidden">
            <a:xfrm>
              <a:off x="5045" y="2626"/>
              <a:ext cx="719" cy="1690"/>
            </a:xfrm>
            <a:custGeom>
              <a:avLst/>
              <a:gdLst>
                <a:gd name="T0" fmla="*/ 717 w 717"/>
                <a:gd name="T1" fmla="*/ 72 h 1690"/>
                <a:gd name="T2" fmla="*/ 717 w 717"/>
                <a:gd name="T3" fmla="*/ 0 h 1690"/>
                <a:gd name="T4" fmla="*/ 699 w 717"/>
                <a:gd name="T5" fmla="*/ 101 h 1690"/>
                <a:gd name="T6" fmla="*/ 675 w 717"/>
                <a:gd name="T7" fmla="*/ 209 h 1690"/>
                <a:gd name="T8" fmla="*/ 627 w 717"/>
                <a:gd name="T9" fmla="*/ 389 h 1690"/>
                <a:gd name="T10" fmla="*/ 574 w 717"/>
                <a:gd name="T11" fmla="*/ 569 h 1690"/>
                <a:gd name="T12" fmla="*/ 502 w 717"/>
                <a:gd name="T13" fmla="*/ 749 h 1690"/>
                <a:gd name="T14" fmla="*/ 424 w 717"/>
                <a:gd name="T15" fmla="*/ 935 h 1690"/>
                <a:gd name="T16" fmla="*/ 334 w 717"/>
                <a:gd name="T17" fmla="*/ 1121 h 1690"/>
                <a:gd name="T18" fmla="*/ 233 w 717"/>
                <a:gd name="T19" fmla="*/ 1312 h 1690"/>
                <a:gd name="T20" fmla="*/ 125 w 717"/>
                <a:gd name="T21" fmla="*/ 1498 h 1690"/>
                <a:gd name="T22" fmla="*/ 0 w 717"/>
                <a:gd name="T23" fmla="*/ 1690 h 1690"/>
                <a:gd name="T24" fmla="*/ 11 w 717"/>
                <a:gd name="T25" fmla="*/ 1690 h 1690"/>
                <a:gd name="T26" fmla="*/ 137 w 717"/>
                <a:gd name="T27" fmla="*/ 1498 h 1690"/>
                <a:gd name="T28" fmla="*/ 245 w 717"/>
                <a:gd name="T29" fmla="*/ 1312 h 1690"/>
                <a:gd name="T30" fmla="*/ 346 w 717"/>
                <a:gd name="T31" fmla="*/ 1121 h 1690"/>
                <a:gd name="T32" fmla="*/ 436 w 717"/>
                <a:gd name="T33" fmla="*/ 935 h 1690"/>
                <a:gd name="T34" fmla="*/ 514 w 717"/>
                <a:gd name="T35" fmla="*/ 749 h 1690"/>
                <a:gd name="T36" fmla="*/ 585 w 717"/>
                <a:gd name="T37" fmla="*/ 569 h 1690"/>
                <a:gd name="T38" fmla="*/ 639 w 717"/>
                <a:gd name="T39" fmla="*/ 389 h 1690"/>
                <a:gd name="T40" fmla="*/ 687 w 717"/>
                <a:gd name="T41" fmla="*/ 209 h 1690"/>
                <a:gd name="T42" fmla="*/ 705 w 717"/>
                <a:gd name="T43" fmla="*/ 143 h 1690"/>
                <a:gd name="T44" fmla="*/ 717 w 717"/>
                <a:gd name="T45" fmla="*/ 72 h 1690"/>
                <a:gd name="T46" fmla="*/ 717 w 717"/>
                <a:gd name="T47" fmla="*/ 72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292" name="Freeform 4"/>
            <p:cNvSpPr>
              <a:spLocks/>
            </p:cNvSpPr>
            <p:nvPr/>
          </p:nvSpPr>
          <p:spPr bwMode="hidden">
            <a:xfrm>
              <a:off x="5386" y="3794"/>
              <a:ext cx="378" cy="522"/>
            </a:xfrm>
            <a:custGeom>
              <a:avLst/>
              <a:gdLst>
                <a:gd name="T0" fmla="*/ 377 w 377"/>
                <a:gd name="T1" fmla="*/ 0 h 522"/>
                <a:gd name="T2" fmla="*/ 293 w 377"/>
                <a:gd name="T3" fmla="*/ 132 h 522"/>
                <a:gd name="T4" fmla="*/ 204 w 377"/>
                <a:gd name="T5" fmla="*/ 264 h 522"/>
                <a:gd name="T6" fmla="*/ 102 w 377"/>
                <a:gd name="T7" fmla="*/ 396 h 522"/>
                <a:gd name="T8" fmla="*/ 0 w 377"/>
                <a:gd name="T9" fmla="*/ 522 h 522"/>
                <a:gd name="T10" fmla="*/ 12 w 377"/>
                <a:gd name="T11" fmla="*/ 522 h 522"/>
                <a:gd name="T12" fmla="*/ 114 w 377"/>
                <a:gd name="T13" fmla="*/ 402 h 522"/>
                <a:gd name="T14" fmla="*/ 204 w 377"/>
                <a:gd name="T15" fmla="*/ 282 h 522"/>
                <a:gd name="T16" fmla="*/ 377 w 377"/>
                <a:gd name="T17" fmla="*/ 24 h 522"/>
                <a:gd name="T18" fmla="*/ 377 w 377"/>
                <a:gd name="T19" fmla="*/ 0 h 522"/>
                <a:gd name="T20" fmla="*/ 377 w 377"/>
                <a:gd name="T21"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293" name="Freeform 5"/>
            <p:cNvSpPr>
              <a:spLocks/>
            </p:cNvSpPr>
            <p:nvPr/>
          </p:nvSpPr>
          <p:spPr bwMode="hidden">
            <a:xfrm>
              <a:off x="5680" y="4214"/>
              <a:ext cx="84" cy="102"/>
            </a:xfrm>
            <a:custGeom>
              <a:avLst/>
              <a:gdLst>
                <a:gd name="T0" fmla="*/ 0 w 84"/>
                <a:gd name="T1" fmla="*/ 102 h 102"/>
                <a:gd name="T2" fmla="*/ 18 w 84"/>
                <a:gd name="T3" fmla="*/ 102 h 102"/>
                <a:gd name="T4" fmla="*/ 48 w 84"/>
                <a:gd name="T5" fmla="*/ 60 h 102"/>
                <a:gd name="T6" fmla="*/ 84 w 84"/>
                <a:gd name="T7" fmla="*/ 24 h 102"/>
                <a:gd name="T8" fmla="*/ 84 w 84"/>
                <a:gd name="T9" fmla="*/ 0 h 102"/>
                <a:gd name="T10" fmla="*/ 42 w 84"/>
                <a:gd name="T11" fmla="*/ 54 h 102"/>
                <a:gd name="T12" fmla="*/ 0 w 84"/>
                <a:gd name="T13" fmla="*/ 102 h 102"/>
                <a:gd name="T14" fmla="*/ 0 w 84"/>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294" name="Group 6"/>
            <p:cNvGrpSpPr>
              <a:grpSpLocks/>
            </p:cNvGrpSpPr>
            <p:nvPr/>
          </p:nvGrpSpPr>
          <p:grpSpPr bwMode="auto">
            <a:xfrm>
              <a:off x="288" y="0"/>
              <a:ext cx="5098" cy="4316"/>
              <a:chOff x="288" y="0"/>
              <a:chExt cx="5098" cy="4316"/>
            </a:xfrm>
          </p:grpSpPr>
          <p:sp>
            <p:nvSpPr>
              <p:cNvPr id="12295" name="Freeform 7"/>
              <p:cNvSpPr>
                <a:spLocks/>
              </p:cNvSpPr>
              <p:nvPr userDrawn="1"/>
            </p:nvSpPr>
            <p:spPr bwMode="hidden">
              <a:xfrm>
                <a:off x="2789" y="0"/>
                <a:ext cx="72" cy="4316"/>
              </a:xfrm>
              <a:custGeom>
                <a:avLst/>
                <a:gdLst>
                  <a:gd name="T0" fmla="*/ 0 w 72"/>
                  <a:gd name="T1" fmla="*/ 0 h 4316"/>
                  <a:gd name="T2" fmla="*/ 60 w 72"/>
                  <a:gd name="T3" fmla="*/ 4316 h 4316"/>
                  <a:gd name="T4" fmla="*/ 72 w 72"/>
                  <a:gd name="T5" fmla="*/ 4316 h 4316"/>
                  <a:gd name="T6" fmla="*/ 12 w 72"/>
                  <a:gd name="T7" fmla="*/ 0 h 4316"/>
                  <a:gd name="T8" fmla="*/ 0 w 72"/>
                  <a:gd name="T9" fmla="*/ 0 h 4316"/>
                  <a:gd name="T10" fmla="*/ 0 w 72"/>
                  <a:gd name="T11" fmla="*/ 0 h 4316"/>
                </a:gdLst>
                <a:ahLst/>
                <a:cxnLst>
                  <a:cxn ang="0">
                    <a:pos x="T0" y="T1"/>
                  </a:cxn>
                  <a:cxn ang="0">
                    <a:pos x="T2" y="T3"/>
                  </a:cxn>
                  <a:cxn ang="0">
                    <a:pos x="T4" y="T5"/>
                  </a:cxn>
                  <a:cxn ang="0">
                    <a:pos x="T6" y="T7"/>
                  </a:cxn>
                  <a:cxn ang="0">
                    <a:pos x="T8" y="T9"/>
                  </a:cxn>
                  <a:cxn ang="0">
                    <a:pos x="T10" y="T11"/>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296" name="Freeform 8"/>
              <p:cNvSpPr>
                <a:spLocks/>
              </p:cNvSpPr>
              <p:nvPr userDrawn="1"/>
            </p:nvSpPr>
            <p:spPr bwMode="hidden">
              <a:xfrm>
                <a:off x="3089" y="0"/>
                <a:ext cx="174" cy="4316"/>
              </a:xfrm>
              <a:custGeom>
                <a:avLst/>
                <a:gdLst>
                  <a:gd name="T0" fmla="*/ 24 w 174"/>
                  <a:gd name="T1" fmla="*/ 0 h 4316"/>
                  <a:gd name="T2" fmla="*/ 12 w 174"/>
                  <a:gd name="T3" fmla="*/ 0 h 4316"/>
                  <a:gd name="T4" fmla="*/ 42 w 174"/>
                  <a:gd name="T5" fmla="*/ 216 h 4316"/>
                  <a:gd name="T6" fmla="*/ 72 w 174"/>
                  <a:gd name="T7" fmla="*/ 444 h 4316"/>
                  <a:gd name="T8" fmla="*/ 96 w 174"/>
                  <a:gd name="T9" fmla="*/ 689 h 4316"/>
                  <a:gd name="T10" fmla="*/ 120 w 174"/>
                  <a:gd name="T11" fmla="*/ 947 h 4316"/>
                  <a:gd name="T12" fmla="*/ 132 w 174"/>
                  <a:gd name="T13" fmla="*/ 1211 h 4316"/>
                  <a:gd name="T14" fmla="*/ 150 w 174"/>
                  <a:gd name="T15" fmla="*/ 1487 h 4316"/>
                  <a:gd name="T16" fmla="*/ 156 w 174"/>
                  <a:gd name="T17" fmla="*/ 1768 h 4316"/>
                  <a:gd name="T18" fmla="*/ 162 w 174"/>
                  <a:gd name="T19" fmla="*/ 2062 h 4316"/>
                  <a:gd name="T20" fmla="*/ 156 w 174"/>
                  <a:gd name="T21" fmla="*/ 2644 h 4316"/>
                  <a:gd name="T22" fmla="*/ 126 w 174"/>
                  <a:gd name="T23" fmla="*/ 3225 h 4316"/>
                  <a:gd name="T24" fmla="*/ 108 w 174"/>
                  <a:gd name="T25" fmla="*/ 3507 h 4316"/>
                  <a:gd name="T26" fmla="*/ 78 w 174"/>
                  <a:gd name="T27" fmla="*/ 3788 h 4316"/>
                  <a:gd name="T28" fmla="*/ 42 w 174"/>
                  <a:gd name="T29" fmla="*/ 4058 h 4316"/>
                  <a:gd name="T30" fmla="*/ 0 w 174"/>
                  <a:gd name="T31" fmla="*/ 4316 h 4316"/>
                  <a:gd name="T32" fmla="*/ 12 w 174"/>
                  <a:gd name="T33" fmla="*/ 4316 h 4316"/>
                  <a:gd name="T34" fmla="*/ 54 w 174"/>
                  <a:gd name="T35" fmla="*/ 4058 h 4316"/>
                  <a:gd name="T36" fmla="*/ 90 w 174"/>
                  <a:gd name="T37" fmla="*/ 3782 h 4316"/>
                  <a:gd name="T38" fmla="*/ 120 w 174"/>
                  <a:gd name="T39" fmla="*/ 3507 h 4316"/>
                  <a:gd name="T40" fmla="*/ 138 w 174"/>
                  <a:gd name="T41" fmla="*/ 3219 h 4316"/>
                  <a:gd name="T42" fmla="*/ 168 w 174"/>
                  <a:gd name="T43" fmla="*/ 2638 h 4316"/>
                  <a:gd name="T44" fmla="*/ 174 w 174"/>
                  <a:gd name="T45" fmla="*/ 2056 h 4316"/>
                  <a:gd name="T46" fmla="*/ 168 w 174"/>
                  <a:gd name="T47" fmla="*/ 1768 h 4316"/>
                  <a:gd name="T48" fmla="*/ 162 w 174"/>
                  <a:gd name="T49" fmla="*/ 1487 h 4316"/>
                  <a:gd name="T50" fmla="*/ 144 w 174"/>
                  <a:gd name="T51" fmla="*/ 1211 h 4316"/>
                  <a:gd name="T52" fmla="*/ 132 w 174"/>
                  <a:gd name="T53" fmla="*/ 941 h 4316"/>
                  <a:gd name="T54" fmla="*/ 108 w 174"/>
                  <a:gd name="T55" fmla="*/ 689 h 4316"/>
                  <a:gd name="T56" fmla="*/ 84 w 174"/>
                  <a:gd name="T57" fmla="*/ 444 h 4316"/>
                  <a:gd name="T58" fmla="*/ 54 w 174"/>
                  <a:gd name="T59" fmla="*/ 216 h 4316"/>
                  <a:gd name="T60" fmla="*/ 24 w 174"/>
                  <a:gd name="T61" fmla="*/ 0 h 4316"/>
                  <a:gd name="T62" fmla="*/ 24 w 174"/>
                  <a:gd name="T63"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297" name="Freeform 9"/>
              <p:cNvSpPr>
                <a:spLocks/>
              </p:cNvSpPr>
              <p:nvPr userDrawn="1"/>
            </p:nvSpPr>
            <p:spPr bwMode="hidden">
              <a:xfrm>
                <a:off x="3358" y="0"/>
                <a:ext cx="337" cy="4316"/>
              </a:xfrm>
              <a:custGeom>
                <a:avLst/>
                <a:gdLst>
                  <a:gd name="T0" fmla="*/ 329 w 335"/>
                  <a:gd name="T1" fmla="*/ 2014 h 4316"/>
                  <a:gd name="T2" fmla="*/ 317 w 335"/>
                  <a:gd name="T3" fmla="*/ 1726 h 4316"/>
                  <a:gd name="T4" fmla="*/ 293 w 335"/>
                  <a:gd name="T5" fmla="*/ 1445 h 4316"/>
                  <a:gd name="T6" fmla="*/ 263 w 335"/>
                  <a:gd name="T7" fmla="*/ 1175 h 4316"/>
                  <a:gd name="T8" fmla="*/ 228 w 335"/>
                  <a:gd name="T9" fmla="*/ 917 h 4316"/>
                  <a:gd name="T10" fmla="*/ 186 w 335"/>
                  <a:gd name="T11" fmla="*/ 665 h 4316"/>
                  <a:gd name="T12" fmla="*/ 132 w 335"/>
                  <a:gd name="T13" fmla="*/ 432 h 4316"/>
                  <a:gd name="T14" fmla="*/ 78 w 335"/>
                  <a:gd name="T15" fmla="*/ 204 h 4316"/>
                  <a:gd name="T16" fmla="*/ 12 w 335"/>
                  <a:gd name="T17" fmla="*/ 0 h 4316"/>
                  <a:gd name="T18" fmla="*/ 0 w 335"/>
                  <a:gd name="T19" fmla="*/ 0 h 4316"/>
                  <a:gd name="T20" fmla="*/ 66 w 335"/>
                  <a:gd name="T21" fmla="*/ 204 h 4316"/>
                  <a:gd name="T22" fmla="*/ 120 w 335"/>
                  <a:gd name="T23" fmla="*/ 432 h 4316"/>
                  <a:gd name="T24" fmla="*/ 174 w 335"/>
                  <a:gd name="T25" fmla="*/ 665 h 4316"/>
                  <a:gd name="T26" fmla="*/ 216 w 335"/>
                  <a:gd name="T27" fmla="*/ 917 h 4316"/>
                  <a:gd name="T28" fmla="*/ 251 w 335"/>
                  <a:gd name="T29" fmla="*/ 1175 h 4316"/>
                  <a:gd name="T30" fmla="*/ 281 w 335"/>
                  <a:gd name="T31" fmla="*/ 1445 h 4316"/>
                  <a:gd name="T32" fmla="*/ 305 w 335"/>
                  <a:gd name="T33" fmla="*/ 1726 h 4316"/>
                  <a:gd name="T34" fmla="*/ 317 w 335"/>
                  <a:gd name="T35" fmla="*/ 2014 h 4316"/>
                  <a:gd name="T36" fmla="*/ 323 w 335"/>
                  <a:gd name="T37" fmla="*/ 2314 h 4316"/>
                  <a:gd name="T38" fmla="*/ 317 w 335"/>
                  <a:gd name="T39" fmla="*/ 2608 h 4316"/>
                  <a:gd name="T40" fmla="*/ 305 w 335"/>
                  <a:gd name="T41" fmla="*/ 2907 h 4316"/>
                  <a:gd name="T42" fmla="*/ 281 w 335"/>
                  <a:gd name="T43" fmla="*/ 3201 h 4316"/>
                  <a:gd name="T44" fmla="*/ 257 w 335"/>
                  <a:gd name="T45" fmla="*/ 3489 h 4316"/>
                  <a:gd name="T46" fmla="*/ 216 w 335"/>
                  <a:gd name="T47" fmla="*/ 3777 h 4316"/>
                  <a:gd name="T48" fmla="*/ 174 w 335"/>
                  <a:gd name="T49" fmla="*/ 4052 h 4316"/>
                  <a:gd name="T50" fmla="*/ 120 w 335"/>
                  <a:gd name="T51" fmla="*/ 4316 h 4316"/>
                  <a:gd name="T52" fmla="*/ 132 w 335"/>
                  <a:gd name="T53" fmla="*/ 4316 h 4316"/>
                  <a:gd name="T54" fmla="*/ 186 w 335"/>
                  <a:gd name="T55" fmla="*/ 4052 h 4316"/>
                  <a:gd name="T56" fmla="*/ 228 w 335"/>
                  <a:gd name="T57" fmla="*/ 3777 h 4316"/>
                  <a:gd name="T58" fmla="*/ 269 w 335"/>
                  <a:gd name="T59" fmla="*/ 3489 h 4316"/>
                  <a:gd name="T60" fmla="*/ 293 w 335"/>
                  <a:gd name="T61" fmla="*/ 3201 h 4316"/>
                  <a:gd name="T62" fmla="*/ 317 w 335"/>
                  <a:gd name="T63" fmla="*/ 2907 h 4316"/>
                  <a:gd name="T64" fmla="*/ 329 w 335"/>
                  <a:gd name="T65" fmla="*/ 2608 h 4316"/>
                  <a:gd name="T66" fmla="*/ 335 w 335"/>
                  <a:gd name="T67" fmla="*/ 2314 h 4316"/>
                  <a:gd name="T68" fmla="*/ 329 w 335"/>
                  <a:gd name="T69" fmla="*/ 2014 h 4316"/>
                  <a:gd name="T70" fmla="*/ 329 w 335"/>
                  <a:gd name="T71" fmla="*/ 201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298" name="Freeform 10"/>
              <p:cNvSpPr>
                <a:spLocks/>
              </p:cNvSpPr>
              <p:nvPr userDrawn="1"/>
            </p:nvSpPr>
            <p:spPr bwMode="hidden">
              <a:xfrm>
                <a:off x="3676" y="0"/>
                <a:ext cx="427" cy="4316"/>
              </a:xfrm>
              <a:custGeom>
                <a:avLst/>
                <a:gdLst>
                  <a:gd name="T0" fmla="*/ 413 w 425"/>
                  <a:gd name="T1" fmla="*/ 1924 h 4316"/>
                  <a:gd name="T2" fmla="*/ 395 w 425"/>
                  <a:gd name="T3" fmla="*/ 1690 h 4316"/>
                  <a:gd name="T4" fmla="*/ 365 w 425"/>
                  <a:gd name="T5" fmla="*/ 1457 h 4316"/>
                  <a:gd name="T6" fmla="*/ 329 w 425"/>
                  <a:gd name="T7" fmla="*/ 1229 h 4316"/>
                  <a:gd name="T8" fmla="*/ 281 w 425"/>
                  <a:gd name="T9" fmla="*/ 1001 h 4316"/>
                  <a:gd name="T10" fmla="*/ 227 w 425"/>
                  <a:gd name="T11" fmla="*/ 761 h 4316"/>
                  <a:gd name="T12" fmla="*/ 162 w 425"/>
                  <a:gd name="T13" fmla="*/ 522 h 4316"/>
                  <a:gd name="T14" fmla="*/ 90 w 425"/>
                  <a:gd name="T15" fmla="*/ 270 h 4316"/>
                  <a:gd name="T16" fmla="*/ 12 w 425"/>
                  <a:gd name="T17" fmla="*/ 0 h 4316"/>
                  <a:gd name="T18" fmla="*/ 0 w 425"/>
                  <a:gd name="T19" fmla="*/ 0 h 4316"/>
                  <a:gd name="T20" fmla="*/ 84 w 425"/>
                  <a:gd name="T21" fmla="*/ 270 h 4316"/>
                  <a:gd name="T22" fmla="*/ 156 w 425"/>
                  <a:gd name="T23" fmla="*/ 522 h 4316"/>
                  <a:gd name="T24" fmla="*/ 216 w 425"/>
                  <a:gd name="T25" fmla="*/ 767 h 4316"/>
                  <a:gd name="T26" fmla="*/ 275 w 425"/>
                  <a:gd name="T27" fmla="*/ 1001 h 4316"/>
                  <a:gd name="T28" fmla="*/ 317 w 425"/>
                  <a:gd name="T29" fmla="*/ 1235 h 4316"/>
                  <a:gd name="T30" fmla="*/ 353 w 425"/>
                  <a:gd name="T31" fmla="*/ 1463 h 4316"/>
                  <a:gd name="T32" fmla="*/ 383 w 425"/>
                  <a:gd name="T33" fmla="*/ 1690 h 4316"/>
                  <a:gd name="T34" fmla="*/ 401 w 425"/>
                  <a:gd name="T35" fmla="*/ 1924 h 4316"/>
                  <a:gd name="T36" fmla="*/ 413 w 425"/>
                  <a:gd name="T37" fmla="*/ 2188 h 4316"/>
                  <a:gd name="T38" fmla="*/ 407 w 425"/>
                  <a:gd name="T39" fmla="*/ 2458 h 4316"/>
                  <a:gd name="T40" fmla="*/ 395 w 425"/>
                  <a:gd name="T41" fmla="*/ 2733 h 4316"/>
                  <a:gd name="T42" fmla="*/ 365 w 425"/>
                  <a:gd name="T43" fmla="*/ 3021 h 4316"/>
                  <a:gd name="T44" fmla="*/ 329 w 425"/>
                  <a:gd name="T45" fmla="*/ 3321 h 4316"/>
                  <a:gd name="T46" fmla="*/ 275 w 425"/>
                  <a:gd name="T47" fmla="*/ 3639 h 4316"/>
                  <a:gd name="T48" fmla="*/ 204 w 425"/>
                  <a:gd name="T49" fmla="*/ 3968 h 4316"/>
                  <a:gd name="T50" fmla="*/ 126 w 425"/>
                  <a:gd name="T51" fmla="*/ 4316 h 4316"/>
                  <a:gd name="T52" fmla="*/ 138 w 425"/>
                  <a:gd name="T53" fmla="*/ 4316 h 4316"/>
                  <a:gd name="T54" fmla="*/ 216 w 425"/>
                  <a:gd name="T55" fmla="*/ 3968 h 4316"/>
                  <a:gd name="T56" fmla="*/ 287 w 425"/>
                  <a:gd name="T57" fmla="*/ 3639 h 4316"/>
                  <a:gd name="T58" fmla="*/ 341 w 425"/>
                  <a:gd name="T59" fmla="*/ 3321 h 4316"/>
                  <a:gd name="T60" fmla="*/ 377 w 425"/>
                  <a:gd name="T61" fmla="*/ 3021 h 4316"/>
                  <a:gd name="T62" fmla="*/ 407 w 425"/>
                  <a:gd name="T63" fmla="*/ 2733 h 4316"/>
                  <a:gd name="T64" fmla="*/ 419 w 425"/>
                  <a:gd name="T65" fmla="*/ 2458 h 4316"/>
                  <a:gd name="T66" fmla="*/ 425 w 425"/>
                  <a:gd name="T67" fmla="*/ 2188 h 4316"/>
                  <a:gd name="T68" fmla="*/ 413 w 425"/>
                  <a:gd name="T69" fmla="*/ 1924 h 4316"/>
                  <a:gd name="T70" fmla="*/ 413 w 425"/>
                  <a:gd name="T71" fmla="*/ 192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299" name="Freeform 11"/>
              <p:cNvSpPr>
                <a:spLocks/>
              </p:cNvSpPr>
              <p:nvPr userDrawn="1"/>
            </p:nvSpPr>
            <p:spPr bwMode="hidden">
              <a:xfrm>
                <a:off x="3946" y="0"/>
                <a:ext cx="558" cy="4316"/>
              </a:xfrm>
              <a:custGeom>
                <a:avLst/>
                <a:gdLst>
                  <a:gd name="T0" fmla="*/ 556 w 556"/>
                  <a:gd name="T1" fmla="*/ 2020 h 4316"/>
                  <a:gd name="T2" fmla="*/ 538 w 556"/>
                  <a:gd name="T3" fmla="*/ 1732 h 4316"/>
                  <a:gd name="T4" fmla="*/ 503 w 556"/>
                  <a:gd name="T5" fmla="*/ 1445 h 4316"/>
                  <a:gd name="T6" fmla="*/ 455 w 556"/>
                  <a:gd name="T7" fmla="*/ 1175 h 4316"/>
                  <a:gd name="T8" fmla="*/ 395 w 556"/>
                  <a:gd name="T9" fmla="*/ 911 h 4316"/>
                  <a:gd name="T10" fmla="*/ 317 w 556"/>
                  <a:gd name="T11" fmla="*/ 659 h 4316"/>
                  <a:gd name="T12" fmla="*/ 228 w 556"/>
                  <a:gd name="T13" fmla="*/ 426 h 4316"/>
                  <a:gd name="T14" fmla="*/ 126 w 556"/>
                  <a:gd name="T15" fmla="*/ 204 h 4316"/>
                  <a:gd name="T16" fmla="*/ 12 w 556"/>
                  <a:gd name="T17" fmla="*/ 0 h 4316"/>
                  <a:gd name="T18" fmla="*/ 0 w 556"/>
                  <a:gd name="T19" fmla="*/ 0 h 4316"/>
                  <a:gd name="T20" fmla="*/ 114 w 556"/>
                  <a:gd name="T21" fmla="*/ 204 h 4316"/>
                  <a:gd name="T22" fmla="*/ 216 w 556"/>
                  <a:gd name="T23" fmla="*/ 426 h 4316"/>
                  <a:gd name="T24" fmla="*/ 305 w 556"/>
                  <a:gd name="T25" fmla="*/ 659 h 4316"/>
                  <a:gd name="T26" fmla="*/ 383 w 556"/>
                  <a:gd name="T27" fmla="*/ 911 h 4316"/>
                  <a:gd name="T28" fmla="*/ 443 w 556"/>
                  <a:gd name="T29" fmla="*/ 1175 h 4316"/>
                  <a:gd name="T30" fmla="*/ 491 w 556"/>
                  <a:gd name="T31" fmla="*/ 1445 h 4316"/>
                  <a:gd name="T32" fmla="*/ 526 w 556"/>
                  <a:gd name="T33" fmla="*/ 1732 h 4316"/>
                  <a:gd name="T34" fmla="*/ 544 w 556"/>
                  <a:gd name="T35" fmla="*/ 2020 h 4316"/>
                  <a:gd name="T36" fmla="*/ 544 w 556"/>
                  <a:gd name="T37" fmla="*/ 2326 h 4316"/>
                  <a:gd name="T38" fmla="*/ 532 w 556"/>
                  <a:gd name="T39" fmla="*/ 2632 h 4316"/>
                  <a:gd name="T40" fmla="*/ 503 w 556"/>
                  <a:gd name="T41" fmla="*/ 2931 h 4316"/>
                  <a:gd name="T42" fmla="*/ 455 w 556"/>
                  <a:gd name="T43" fmla="*/ 3225 h 4316"/>
                  <a:gd name="T44" fmla="*/ 389 w 556"/>
                  <a:gd name="T45" fmla="*/ 3513 h 4316"/>
                  <a:gd name="T46" fmla="*/ 311 w 556"/>
                  <a:gd name="T47" fmla="*/ 3788 h 4316"/>
                  <a:gd name="T48" fmla="*/ 216 w 556"/>
                  <a:gd name="T49" fmla="*/ 4058 h 4316"/>
                  <a:gd name="T50" fmla="*/ 102 w 556"/>
                  <a:gd name="T51" fmla="*/ 4316 h 4316"/>
                  <a:gd name="T52" fmla="*/ 114 w 556"/>
                  <a:gd name="T53" fmla="*/ 4316 h 4316"/>
                  <a:gd name="T54" fmla="*/ 228 w 556"/>
                  <a:gd name="T55" fmla="*/ 4058 h 4316"/>
                  <a:gd name="T56" fmla="*/ 323 w 556"/>
                  <a:gd name="T57" fmla="*/ 3788 h 4316"/>
                  <a:gd name="T58" fmla="*/ 401 w 556"/>
                  <a:gd name="T59" fmla="*/ 3513 h 4316"/>
                  <a:gd name="T60" fmla="*/ 467 w 556"/>
                  <a:gd name="T61" fmla="*/ 3225 h 4316"/>
                  <a:gd name="T62" fmla="*/ 515 w 556"/>
                  <a:gd name="T63" fmla="*/ 2931 h 4316"/>
                  <a:gd name="T64" fmla="*/ 544 w 556"/>
                  <a:gd name="T65" fmla="*/ 2632 h 4316"/>
                  <a:gd name="T66" fmla="*/ 556 w 556"/>
                  <a:gd name="T67" fmla="*/ 2326 h 4316"/>
                  <a:gd name="T68" fmla="*/ 556 w 556"/>
                  <a:gd name="T69" fmla="*/ 2020 h 4316"/>
                  <a:gd name="T70" fmla="*/ 556 w 556"/>
                  <a:gd name="T71" fmla="*/ 202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00" name="Freeform 12"/>
              <p:cNvSpPr>
                <a:spLocks/>
              </p:cNvSpPr>
              <p:nvPr userDrawn="1"/>
            </p:nvSpPr>
            <p:spPr bwMode="hidden">
              <a:xfrm>
                <a:off x="4246" y="0"/>
                <a:ext cx="690" cy="4316"/>
              </a:xfrm>
              <a:custGeom>
                <a:avLst/>
                <a:gdLst>
                  <a:gd name="T0" fmla="*/ 688 w 688"/>
                  <a:gd name="T1" fmla="*/ 2086 h 4316"/>
                  <a:gd name="T2" fmla="*/ 670 w 688"/>
                  <a:gd name="T3" fmla="*/ 1810 h 4316"/>
                  <a:gd name="T4" fmla="*/ 634 w 688"/>
                  <a:gd name="T5" fmla="*/ 1541 h 4316"/>
                  <a:gd name="T6" fmla="*/ 574 w 688"/>
                  <a:gd name="T7" fmla="*/ 1271 h 4316"/>
                  <a:gd name="T8" fmla="*/ 497 w 688"/>
                  <a:gd name="T9" fmla="*/ 1007 h 4316"/>
                  <a:gd name="T10" fmla="*/ 401 w 688"/>
                  <a:gd name="T11" fmla="*/ 749 h 4316"/>
                  <a:gd name="T12" fmla="*/ 293 w 688"/>
                  <a:gd name="T13" fmla="*/ 492 h 4316"/>
                  <a:gd name="T14" fmla="*/ 162 w 688"/>
                  <a:gd name="T15" fmla="*/ 240 h 4316"/>
                  <a:gd name="T16" fmla="*/ 12 w 688"/>
                  <a:gd name="T17" fmla="*/ 0 h 4316"/>
                  <a:gd name="T18" fmla="*/ 0 w 688"/>
                  <a:gd name="T19" fmla="*/ 0 h 4316"/>
                  <a:gd name="T20" fmla="*/ 150 w 688"/>
                  <a:gd name="T21" fmla="*/ 240 h 4316"/>
                  <a:gd name="T22" fmla="*/ 281 w 688"/>
                  <a:gd name="T23" fmla="*/ 492 h 4316"/>
                  <a:gd name="T24" fmla="*/ 389 w 688"/>
                  <a:gd name="T25" fmla="*/ 749 h 4316"/>
                  <a:gd name="T26" fmla="*/ 485 w 688"/>
                  <a:gd name="T27" fmla="*/ 1007 h 4316"/>
                  <a:gd name="T28" fmla="*/ 562 w 688"/>
                  <a:gd name="T29" fmla="*/ 1271 h 4316"/>
                  <a:gd name="T30" fmla="*/ 622 w 688"/>
                  <a:gd name="T31" fmla="*/ 1541 h 4316"/>
                  <a:gd name="T32" fmla="*/ 658 w 688"/>
                  <a:gd name="T33" fmla="*/ 1810 h 4316"/>
                  <a:gd name="T34" fmla="*/ 676 w 688"/>
                  <a:gd name="T35" fmla="*/ 2086 h 4316"/>
                  <a:gd name="T36" fmla="*/ 676 w 688"/>
                  <a:gd name="T37" fmla="*/ 2368 h 4316"/>
                  <a:gd name="T38" fmla="*/ 658 w 688"/>
                  <a:gd name="T39" fmla="*/ 2650 h 4316"/>
                  <a:gd name="T40" fmla="*/ 616 w 688"/>
                  <a:gd name="T41" fmla="*/ 2931 h 4316"/>
                  <a:gd name="T42" fmla="*/ 556 w 688"/>
                  <a:gd name="T43" fmla="*/ 3213 h 4316"/>
                  <a:gd name="T44" fmla="*/ 473 w 688"/>
                  <a:gd name="T45" fmla="*/ 3495 h 4316"/>
                  <a:gd name="T46" fmla="*/ 371 w 688"/>
                  <a:gd name="T47" fmla="*/ 3777 h 4316"/>
                  <a:gd name="T48" fmla="*/ 251 w 688"/>
                  <a:gd name="T49" fmla="*/ 4046 h 4316"/>
                  <a:gd name="T50" fmla="*/ 114 w 688"/>
                  <a:gd name="T51" fmla="*/ 4316 h 4316"/>
                  <a:gd name="T52" fmla="*/ 126 w 688"/>
                  <a:gd name="T53" fmla="*/ 4316 h 4316"/>
                  <a:gd name="T54" fmla="*/ 263 w 688"/>
                  <a:gd name="T55" fmla="*/ 4046 h 4316"/>
                  <a:gd name="T56" fmla="*/ 383 w 688"/>
                  <a:gd name="T57" fmla="*/ 3777 h 4316"/>
                  <a:gd name="T58" fmla="*/ 485 w 688"/>
                  <a:gd name="T59" fmla="*/ 3495 h 4316"/>
                  <a:gd name="T60" fmla="*/ 568 w 688"/>
                  <a:gd name="T61" fmla="*/ 3219 h 4316"/>
                  <a:gd name="T62" fmla="*/ 628 w 688"/>
                  <a:gd name="T63" fmla="*/ 2937 h 4316"/>
                  <a:gd name="T64" fmla="*/ 670 w 688"/>
                  <a:gd name="T65" fmla="*/ 2656 h 4316"/>
                  <a:gd name="T66" fmla="*/ 688 w 688"/>
                  <a:gd name="T67" fmla="*/ 2368 h 4316"/>
                  <a:gd name="T68" fmla="*/ 688 w 688"/>
                  <a:gd name="T69" fmla="*/ 2086 h 4316"/>
                  <a:gd name="T70" fmla="*/ 688 w 688"/>
                  <a:gd name="T71" fmla="*/ 208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01" name="Freeform 13"/>
              <p:cNvSpPr>
                <a:spLocks/>
              </p:cNvSpPr>
              <p:nvPr userDrawn="1"/>
            </p:nvSpPr>
            <p:spPr bwMode="hidden">
              <a:xfrm>
                <a:off x="4522" y="0"/>
                <a:ext cx="864" cy="4316"/>
              </a:xfrm>
              <a:custGeom>
                <a:avLst/>
                <a:gdLst>
                  <a:gd name="T0" fmla="*/ 855 w 861"/>
                  <a:gd name="T1" fmla="*/ 2128 h 4316"/>
                  <a:gd name="T2" fmla="*/ 831 w 861"/>
                  <a:gd name="T3" fmla="*/ 1834 h 4316"/>
                  <a:gd name="T4" fmla="*/ 808 w 861"/>
                  <a:gd name="T5" fmla="*/ 1684 h 4316"/>
                  <a:gd name="T6" fmla="*/ 784 w 861"/>
                  <a:gd name="T7" fmla="*/ 1541 h 4316"/>
                  <a:gd name="T8" fmla="*/ 748 w 861"/>
                  <a:gd name="T9" fmla="*/ 1397 h 4316"/>
                  <a:gd name="T10" fmla="*/ 712 w 861"/>
                  <a:gd name="T11" fmla="*/ 1253 h 4316"/>
                  <a:gd name="T12" fmla="*/ 664 w 861"/>
                  <a:gd name="T13" fmla="*/ 1115 h 4316"/>
                  <a:gd name="T14" fmla="*/ 610 w 861"/>
                  <a:gd name="T15" fmla="*/ 977 h 4316"/>
                  <a:gd name="T16" fmla="*/ 491 w 861"/>
                  <a:gd name="T17" fmla="*/ 719 h 4316"/>
                  <a:gd name="T18" fmla="*/ 353 w 861"/>
                  <a:gd name="T19" fmla="*/ 468 h 4316"/>
                  <a:gd name="T20" fmla="*/ 192 w 861"/>
                  <a:gd name="T21" fmla="*/ 228 h 4316"/>
                  <a:gd name="T22" fmla="*/ 12 w 861"/>
                  <a:gd name="T23" fmla="*/ 0 h 4316"/>
                  <a:gd name="T24" fmla="*/ 0 w 861"/>
                  <a:gd name="T25" fmla="*/ 0 h 4316"/>
                  <a:gd name="T26" fmla="*/ 180 w 861"/>
                  <a:gd name="T27" fmla="*/ 228 h 4316"/>
                  <a:gd name="T28" fmla="*/ 341 w 861"/>
                  <a:gd name="T29" fmla="*/ 468 h 4316"/>
                  <a:gd name="T30" fmla="*/ 479 w 861"/>
                  <a:gd name="T31" fmla="*/ 719 h 4316"/>
                  <a:gd name="T32" fmla="*/ 598 w 861"/>
                  <a:gd name="T33" fmla="*/ 983 h 4316"/>
                  <a:gd name="T34" fmla="*/ 652 w 861"/>
                  <a:gd name="T35" fmla="*/ 1121 h 4316"/>
                  <a:gd name="T36" fmla="*/ 700 w 861"/>
                  <a:gd name="T37" fmla="*/ 1259 h 4316"/>
                  <a:gd name="T38" fmla="*/ 736 w 861"/>
                  <a:gd name="T39" fmla="*/ 1403 h 4316"/>
                  <a:gd name="T40" fmla="*/ 772 w 861"/>
                  <a:gd name="T41" fmla="*/ 1547 h 4316"/>
                  <a:gd name="T42" fmla="*/ 802 w 861"/>
                  <a:gd name="T43" fmla="*/ 1690 h 4316"/>
                  <a:gd name="T44" fmla="*/ 819 w 861"/>
                  <a:gd name="T45" fmla="*/ 1834 h 4316"/>
                  <a:gd name="T46" fmla="*/ 837 w 861"/>
                  <a:gd name="T47" fmla="*/ 1984 h 4316"/>
                  <a:gd name="T48" fmla="*/ 843 w 861"/>
                  <a:gd name="T49" fmla="*/ 2128 h 4316"/>
                  <a:gd name="T50" fmla="*/ 849 w 861"/>
                  <a:gd name="T51" fmla="*/ 2278 h 4316"/>
                  <a:gd name="T52" fmla="*/ 843 w 861"/>
                  <a:gd name="T53" fmla="*/ 2428 h 4316"/>
                  <a:gd name="T54" fmla="*/ 831 w 861"/>
                  <a:gd name="T55" fmla="*/ 2572 h 4316"/>
                  <a:gd name="T56" fmla="*/ 819 w 861"/>
                  <a:gd name="T57" fmla="*/ 2721 h 4316"/>
                  <a:gd name="T58" fmla="*/ 796 w 861"/>
                  <a:gd name="T59" fmla="*/ 2865 h 4316"/>
                  <a:gd name="T60" fmla="*/ 766 w 861"/>
                  <a:gd name="T61" fmla="*/ 3015 h 4316"/>
                  <a:gd name="T62" fmla="*/ 724 w 861"/>
                  <a:gd name="T63" fmla="*/ 3159 h 4316"/>
                  <a:gd name="T64" fmla="*/ 682 w 861"/>
                  <a:gd name="T65" fmla="*/ 3303 h 4316"/>
                  <a:gd name="T66" fmla="*/ 586 w 861"/>
                  <a:gd name="T67" fmla="*/ 3567 h 4316"/>
                  <a:gd name="T68" fmla="*/ 473 w 861"/>
                  <a:gd name="T69" fmla="*/ 3824 h 4316"/>
                  <a:gd name="T70" fmla="*/ 335 w 861"/>
                  <a:gd name="T71" fmla="*/ 4076 h 4316"/>
                  <a:gd name="T72" fmla="*/ 180 w 861"/>
                  <a:gd name="T73" fmla="*/ 4316 h 4316"/>
                  <a:gd name="T74" fmla="*/ 192 w 861"/>
                  <a:gd name="T75" fmla="*/ 4316 h 4316"/>
                  <a:gd name="T76" fmla="*/ 347 w 861"/>
                  <a:gd name="T77" fmla="*/ 4076 h 4316"/>
                  <a:gd name="T78" fmla="*/ 485 w 861"/>
                  <a:gd name="T79" fmla="*/ 3824 h 4316"/>
                  <a:gd name="T80" fmla="*/ 598 w 861"/>
                  <a:gd name="T81" fmla="*/ 3573 h 4316"/>
                  <a:gd name="T82" fmla="*/ 694 w 861"/>
                  <a:gd name="T83" fmla="*/ 3309 h 4316"/>
                  <a:gd name="T84" fmla="*/ 736 w 861"/>
                  <a:gd name="T85" fmla="*/ 3165 h 4316"/>
                  <a:gd name="T86" fmla="*/ 778 w 861"/>
                  <a:gd name="T87" fmla="*/ 3021 h 4316"/>
                  <a:gd name="T88" fmla="*/ 808 w 861"/>
                  <a:gd name="T89" fmla="*/ 2871 h 4316"/>
                  <a:gd name="T90" fmla="*/ 831 w 861"/>
                  <a:gd name="T91" fmla="*/ 2727 h 4316"/>
                  <a:gd name="T92" fmla="*/ 843 w 861"/>
                  <a:gd name="T93" fmla="*/ 2578 h 4316"/>
                  <a:gd name="T94" fmla="*/ 855 w 861"/>
                  <a:gd name="T95" fmla="*/ 2428 h 4316"/>
                  <a:gd name="T96" fmla="*/ 861 w 861"/>
                  <a:gd name="T97" fmla="*/ 2278 h 4316"/>
                  <a:gd name="T98" fmla="*/ 855 w 861"/>
                  <a:gd name="T99" fmla="*/ 2128 h 4316"/>
                  <a:gd name="T100" fmla="*/ 855 w 861"/>
                  <a:gd name="T101" fmla="*/ 212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02" name="Freeform 14"/>
              <p:cNvSpPr>
                <a:spLocks/>
              </p:cNvSpPr>
              <p:nvPr userDrawn="1"/>
            </p:nvSpPr>
            <p:spPr bwMode="hidden">
              <a:xfrm>
                <a:off x="2399" y="0"/>
                <a:ext cx="150" cy="4316"/>
              </a:xfrm>
              <a:custGeom>
                <a:avLst/>
                <a:gdLst>
                  <a:gd name="T0" fmla="*/ 18 w 149"/>
                  <a:gd name="T1" fmla="*/ 1942 h 4316"/>
                  <a:gd name="T2" fmla="*/ 30 w 149"/>
                  <a:gd name="T3" fmla="*/ 1630 h 4316"/>
                  <a:gd name="T4" fmla="*/ 42 w 149"/>
                  <a:gd name="T5" fmla="*/ 1331 h 4316"/>
                  <a:gd name="T6" fmla="*/ 59 w 149"/>
                  <a:gd name="T7" fmla="*/ 1055 h 4316"/>
                  <a:gd name="T8" fmla="*/ 77 w 149"/>
                  <a:gd name="T9" fmla="*/ 791 h 4316"/>
                  <a:gd name="T10" fmla="*/ 83 w 149"/>
                  <a:gd name="T11" fmla="*/ 671 h 4316"/>
                  <a:gd name="T12" fmla="*/ 95 w 149"/>
                  <a:gd name="T13" fmla="*/ 557 h 4316"/>
                  <a:gd name="T14" fmla="*/ 107 w 149"/>
                  <a:gd name="T15" fmla="*/ 444 h 4316"/>
                  <a:gd name="T16" fmla="*/ 113 w 149"/>
                  <a:gd name="T17" fmla="*/ 342 h 4316"/>
                  <a:gd name="T18" fmla="*/ 125 w 149"/>
                  <a:gd name="T19" fmla="*/ 246 h 4316"/>
                  <a:gd name="T20" fmla="*/ 131 w 149"/>
                  <a:gd name="T21" fmla="*/ 156 h 4316"/>
                  <a:gd name="T22" fmla="*/ 143 w 149"/>
                  <a:gd name="T23" fmla="*/ 72 h 4316"/>
                  <a:gd name="T24" fmla="*/ 149 w 149"/>
                  <a:gd name="T25" fmla="*/ 0 h 4316"/>
                  <a:gd name="T26" fmla="*/ 137 w 149"/>
                  <a:gd name="T27" fmla="*/ 0 h 4316"/>
                  <a:gd name="T28" fmla="*/ 131 w 149"/>
                  <a:gd name="T29" fmla="*/ 72 h 4316"/>
                  <a:gd name="T30" fmla="*/ 119 w 149"/>
                  <a:gd name="T31" fmla="*/ 156 h 4316"/>
                  <a:gd name="T32" fmla="*/ 113 w 149"/>
                  <a:gd name="T33" fmla="*/ 246 h 4316"/>
                  <a:gd name="T34" fmla="*/ 101 w 149"/>
                  <a:gd name="T35" fmla="*/ 342 h 4316"/>
                  <a:gd name="T36" fmla="*/ 95 w 149"/>
                  <a:gd name="T37" fmla="*/ 444 h 4316"/>
                  <a:gd name="T38" fmla="*/ 83 w 149"/>
                  <a:gd name="T39" fmla="*/ 557 h 4316"/>
                  <a:gd name="T40" fmla="*/ 71 w 149"/>
                  <a:gd name="T41" fmla="*/ 671 h 4316"/>
                  <a:gd name="T42" fmla="*/ 65 w 149"/>
                  <a:gd name="T43" fmla="*/ 791 h 4316"/>
                  <a:gd name="T44" fmla="*/ 48 w 149"/>
                  <a:gd name="T45" fmla="*/ 1055 h 4316"/>
                  <a:gd name="T46" fmla="*/ 30 w 149"/>
                  <a:gd name="T47" fmla="*/ 1331 h 4316"/>
                  <a:gd name="T48" fmla="*/ 18 w 149"/>
                  <a:gd name="T49" fmla="*/ 1630 h 4316"/>
                  <a:gd name="T50" fmla="*/ 6 w 149"/>
                  <a:gd name="T51" fmla="*/ 1942 h 4316"/>
                  <a:gd name="T52" fmla="*/ 0 w 149"/>
                  <a:gd name="T53" fmla="*/ 2278 h 4316"/>
                  <a:gd name="T54" fmla="*/ 6 w 149"/>
                  <a:gd name="T55" fmla="*/ 2602 h 4316"/>
                  <a:gd name="T56" fmla="*/ 12 w 149"/>
                  <a:gd name="T57" fmla="*/ 2919 h 4316"/>
                  <a:gd name="T58" fmla="*/ 24 w 149"/>
                  <a:gd name="T59" fmla="*/ 3219 h 4316"/>
                  <a:gd name="T60" fmla="*/ 36 w 149"/>
                  <a:gd name="T61" fmla="*/ 3513 h 4316"/>
                  <a:gd name="T62" fmla="*/ 59 w 149"/>
                  <a:gd name="T63" fmla="*/ 3794 h 4316"/>
                  <a:gd name="T64" fmla="*/ 89 w 149"/>
                  <a:gd name="T65" fmla="*/ 4058 h 4316"/>
                  <a:gd name="T66" fmla="*/ 125 w 149"/>
                  <a:gd name="T67" fmla="*/ 4316 h 4316"/>
                  <a:gd name="T68" fmla="*/ 137 w 149"/>
                  <a:gd name="T69" fmla="*/ 4316 h 4316"/>
                  <a:gd name="T70" fmla="*/ 101 w 149"/>
                  <a:gd name="T71" fmla="*/ 4058 h 4316"/>
                  <a:gd name="T72" fmla="*/ 71 w 149"/>
                  <a:gd name="T73" fmla="*/ 3794 h 4316"/>
                  <a:gd name="T74" fmla="*/ 48 w 149"/>
                  <a:gd name="T75" fmla="*/ 3513 h 4316"/>
                  <a:gd name="T76" fmla="*/ 36 w 149"/>
                  <a:gd name="T77" fmla="*/ 3225 h 4316"/>
                  <a:gd name="T78" fmla="*/ 24 w 149"/>
                  <a:gd name="T79" fmla="*/ 2919 h 4316"/>
                  <a:gd name="T80" fmla="*/ 18 w 149"/>
                  <a:gd name="T81" fmla="*/ 2608 h 4316"/>
                  <a:gd name="T82" fmla="*/ 12 w 149"/>
                  <a:gd name="T83" fmla="*/ 2278 h 4316"/>
                  <a:gd name="T84" fmla="*/ 18 w 149"/>
                  <a:gd name="T85" fmla="*/ 1942 h 4316"/>
                  <a:gd name="T86" fmla="*/ 18 w 149"/>
                  <a:gd name="T87" fmla="*/ 194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03" name="Freeform 15"/>
              <p:cNvSpPr>
                <a:spLocks/>
              </p:cNvSpPr>
              <p:nvPr userDrawn="1"/>
            </p:nvSpPr>
            <p:spPr bwMode="hidden">
              <a:xfrm>
                <a:off x="1967" y="0"/>
                <a:ext cx="300" cy="4316"/>
              </a:xfrm>
              <a:custGeom>
                <a:avLst/>
                <a:gdLst>
                  <a:gd name="T0" fmla="*/ 18 w 299"/>
                  <a:gd name="T1" fmla="*/ 2062 h 4316"/>
                  <a:gd name="T2" fmla="*/ 30 w 299"/>
                  <a:gd name="T3" fmla="*/ 1750 h 4316"/>
                  <a:gd name="T4" fmla="*/ 54 w 299"/>
                  <a:gd name="T5" fmla="*/ 1451 h 4316"/>
                  <a:gd name="T6" fmla="*/ 84 w 299"/>
                  <a:gd name="T7" fmla="*/ 1169 h 4316"/>
                  <a:gd name="T8" fmla="*/ 126 w 299"/>
                  <a:gd name="T9" fmla="*/ 899 h 4316"/>
                  <a:gd name="T10" fmla="*/ 162 w 299"/>
                  <a:gd name="T11" fmla="*/ 641 h 4316"/>
                  <a:gd name="T12" fmla="*/ 209 w 299"/>
                  <a:gd name="T13" fmla="*/ 408 h 4316"/>
                  <a:gd name="T14" fmla="*/ 251 w 299"/>
                  <a:gd name="T15" fmla="*/ 192 h 4316"/>
                  <a:gd name="T16" fmla="*/ 299 w 299"/>
                  <a:gd name="T17" fmla="*/ 0 h 4316"/>
                  <a:gd name="T18" fmla="*/ 287 w 299"/>
                  <a:gd name="T19" fmla="*/ 0 h 4316"/>
                  <a:gd name="T20" fmla="*/ 239 w 299"/>
                  <a:gd name="T21" fmla="*/ 192 h 4316"/>
                  <a:gd name="T22" fmla="*/ 198 w 299"/>
                  <a:gd name="T23" fmla="*/ 408 h 4316"/>
                  <a:gd name="T24" fmla="*/ 156 w 299"/>
                  <a:gd name="T25" fmla="*/ 641 h 4316"/>
                  <a:gd name="T26" fmla="*/ 114 w 299"/>
                  <a:gd name="T27" fmla="*/ 899 h 4316"/>
                  <a:gd name="T28" fmla="*/ 78 w 299"/>
                  <a:gd name="T29" fmla="*/ 1169 h 4316"/>
                  <a:gd name="T30" fmla="*/ 48 w 299"/>
                  <a:gd name="T31" fmla="*/ 1451 h 4316"/>
                  <a:gd name="T32" fmla="*/ 24 w 299"/>
                  <a:gd name="T33" fmla="*/ 1750 h 4316"/>
                  <a:gd name="T34" fmla="*/ 6 w 299"/>
                  <a:gd name="T35" fmla="*/ 2062 h 4316"/>
                  <a:gd name="T36" fmla="*/ 0 w 299"/>
                  <a:gd name="T37" fmla="*/ 2374 h 4316"/>
                  <a:gd name="T38" fmla="*/ 12 w 299"/>
                  <a:gd name="T39" fmla="*/ 2674 h 4316"/>
                  <a:gd name="T40" fmla="*/ 30 w 299"/>
                  <a:gd name="T41" fmla="*/ 2973 h 4316"/>
                  <a:gd name="T42" fmla="*/ 54 w 299"/>
                  <a:gd name="T43" fmla="*/ 3255 h 4316"/>
                  <a:gd name="T44" fmla="*/ 96 w 299"/>
                  <a:gd name="T45" fmla="*/ 3537 h 4316"/>
                  <a:gd name="T46" fmla="*/ 144 w 299"/>
                  <a:gd name="T47" fmla="*/ 3806 h 4316"/>
                  <a:gd name="T48" fmla="*/ 203 w 299"/>
                  <a:gd name="T49" fmla="*/ 4064 h 4316"/>
                  <a:gd name="T50" fmla="*/ 275 w 299"/>
                  <a:gd name="T51" fmla="*/ 4316 h 4316"/>
                  <a:gd name="T52" fmla="*/ 287 w 299"/>
                  <a:gd name="T53" fmla="*/ 4316 h 4316"/>
                  <a:gd name="T54" fmla="*/ 215 w 299"/>
                  <a:gd name="T55" fmla="*/ 4064 h 4316"/>
                  <a:gd name="T56" fmla="*/ 156 w 299"/>
                  <a:gd name="T57" fmla="*/ 3806 h 4316"/>
                  <a:gd name="T58" fmla="*/ 108 w 299"/>
                  <a:gd name="T59" fmla="*/ 3537 h 4316"/>
                  <a:gd name="T60" fmla="*/ 66 w 299"/>
                  <a:gd name="T61" fmla="*/ 3261 h 4316"/>
                  <a:gd name="T62" fmla="*/ 42 w 299"/>
                  <a:gd name="T63" fmla="*/ 2973 h 4316"/>
                  <a:gd name="T64" fmla="*/ 24 w 299"/>
                  <a:gd name="T65" fmla="*/ 2680 h 4316"/>
                  <a:gd name="T66" fmla="*/ 12 w 299"/>
                  <a:gd name="T67" fmla="*/ 2374 h 4316"/>
                  <a:gd name="T68" fmla="*/ 18 w 299"/>
                  <a:gd name="T69" fmla="*/ 2062 h 4316"/>
                  <a:gd name="T70" fmla="*/ 18 w 299"/>
                  <a:gd name="T71" fmla="*/ 206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04" name="Freeform 16"/>
              <p:cNvSpPr>
                <a:spLocks/>
              </p:cNvSpPr>
              <p:nvPr userDrawn="1"/>
            </p:nvSpPr>
            <p:spPr bwMode="hidden">
              <a:xfrm>
                <a:off x="1566" y="0"/>
                <a:ext cx="425" cy="4316"/>
              </a:xfrm>
              <a:custGeom>
                <a:avLst/>
                <a:gdLst>
                  <a:gd name="T0" fmla="*/ 424 w 424"/>
                  <a:gd name="T1" fmla="*/ 0 h 4316"/>
                  <a:gd name="T2" fmla="*/ 412 w 424"/>
                  <a:gd name="T3" fmla="*/ 0 h 4316"/>
                  <a:gd name="T4" fmla="*/ 316 w 424"/>
                  <a:gd name="T5" fmla="*/ 222 h 4316"/>
                  <a:gd name="T6" fmla="*/ 239 w 424"/>
                  <a:gd name="T7" fmla="*/ 462 h 4316"/>
                  <a:gd name="T8" fmla="*/ 167 w 424"/>
                  <a:gd name="T9" fmla="*/ 707 h 4316"/>
                  <a:gd name="T10" fmla="*/ 107 w 424"/>
                  <a:gd name="T11" fmla="*/ 971 h 4316"/>
                  <a:gd name="T12" fmla="*/ 65 w 424"/>
                  <a:gd name="T13" fmla="*/ 1247 h 4316"/>
                  <a:gd name="T14" fmla="*/ 29 w 424"/>
                  <a:gd name="T15" fmla="*/ 1529 h 4316"/>
                  <a:gd name="T16" fmla="*/ 6 w 424"/>
                  <a:gd name="T17" fmla="*/ 1822 h 4316"/>
                  <a:gd name="T18" fmla="*/ 0 w 424"/>
                  <a:gd name="T19" fmla="*/ 2122 h 4316"/>
                  <a:gd name="T20" fmla="*/ 6 w 424"/>
                  <a:gd name="T21" fmla="*/ 2404 h 4316"/>
                  <a:gd name="T22" fmla="*/ 24 w 424"/>
                  <a:gd name="T23" fmla="*/ 2686 h 4316"/>
                  <a:gd name="T24" fmla="*/ 47 w 424"/>
                  <a:gd name="T25" fmla="*/ 2961 h 4316"/>
                  <a:gd name="T26" fmla="*/ 89 w 424"/>
                  <a:gd name="T27" fmla="*/ 3243 h 4316"/>
                  <a:gd name="T28" fmla="*/ 137 w 424"/>
                  <a:gd name="T29" fmla="*/ 3519 h 4316"/>
                  <a:gd name="T30" fmla="*/ 197 w 424"/>
                  <a:gd name="T31" fmla="*/ 3788 h 4316"/>
                  <a:gd name="T32" fmla="*/ 269 w 424"/>
                  <a:gd name="T33" fmla="*/ 4058 h 4316"/>
                  <a:gd name="T34" fmla="*/ 346 w 424"/>
                  <a:gd name="T35" fmla="*/ 4316 h 4316"/>
                  <a:gd name="T36" fmla="*/ 358 w 424"/>
                  <a:gd name="T37" fmla="*/ 4316 h 4316"/>
                  <a:gd name="T38" fmla="*/ 281 w 424"/>
                  <a:gd name="T39" fmla="*/ 4058 h 4316"/>
                  <a:gd name="T40" fmla="*/ 209 w 424"/>
                  <a:gd name="T41" fmla="*/ 3788 h 4316"/>
                  <a:gd name="T42" fmla="*/ 149 w 424"/>
                  <a:gd name="T43" fmla="*/ 3519 h 4316"/>
                  <a:gd name="T44" fmla="*/ 101 w 424"/>
                  <a:gd name="T45" fmla="*/ 3243 h 4316"/>
                  <a:gd name="T46" fmla="*/ 59 w 424"/>
                  <a:gd name="T47" fmla="*/ 2961 h 4316"/>
                  <a:gd name="T48" fmla="*/ 35 w 424"/>
                  <a:gd name="T49" fmla="*/ 2686 h 4316"/>
                  <a:gd name="T50" fmla="*/ 18 w 424"/>
                  <a:gd name="T51" fmla="*/ 2404 h 4316"/>
                  <a:gd name="T52" fmla="*/ 12 w 424"/>
                  <a:gd name="T53" fmla="*/ 2122 h 4316"/>
                  <a:gd name="T54" fmla="*/ 18 w 424"/>
                  <a:gd name="T55" fmla="*/ 1822 h 4316"/>
                  <a:gd name="T56" fmla="*/ 41 w 424"/>
                  <a:gd name="T57" fmla="*/ 1529 h 4316"/>
                  <a:gd name="T58" fmla="*/ 71 w 424"/>
                  <a:gd name="T59" fmla="*/ 1247 h 4316"/>
                  <a:gd name="T60" fmla="*/ 119 w 424"/>
                  <a:gd name="T61" fmla="*/ 971 h 4316"/>
                  <a:gd name="T62" fmla="*/ 179 w 424"/>
                  <a:gd name="T63" fmla="*/ 707 h 4316"/>
                  <a:gd name="T64" fmla="*/ 245 w 424"/>
                  <a:gd name="T65" fmla="*/ 462 h 4316"/>
                  <a:gd name="T66" fmla="*/ 328 w 424"/>
                  <a:gd name="T67" fmla="*/ 222 h 4316"/>
                  <a:gd name="T68" fmla="*/ 424 w 424"/>
                  <a:gd name="T69" fmla="*/ 0 h 4316"/>
                  <a:gd name="T70" fmla="*/ 424 w 424"/>
                  <a:gd name="T71"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05" name="Freeform 17"/>
              <p:cNvSpPr>
                <a:spLocks/>
              </p:cNvSpPr>
              <p:nvPr userDrawn="1"/>
            </p:nvSpPr>
            <p:spPr bwMode="hidden">
              <a:xfrm>
                <a:off x="1128" y="0"/>
                <a:ext cx="575" cy="4316"/>
              </a:xfrm>
              <a:custGeom>
                <a:avLst/>
                <a:gdLst>
                  <a:gd name="T0" fmla="*/ 12 w 574"/>
                  <a:gd name="T1" fmla="*/ 2146 h 4316"/>
                  <a:gd name="T2" fmla="*/ 24 w 574"/>
                  <a:gd name="T3" fmla="*/ 1846 h 4316"/>
                  <a:gd name="T4" fmla="*/ 54 w 574"/>
                  <a:gd name="T5" fmla="*/ 1559 h 4316"/>
                  <a:gd name="T6" fmla="*/ 96 w 574"/>
                  <a:gd name="T7" fmla="*/ 1277 h 4316"/>
                  <a:gd name="T8" fmla="*/ 162 w 574"/>
                  <a:gd name="T9" fmla="*/ 1001 h 4316"/>
                  <a:gd name="T10" fmla="*/ 239 w 574"/>
                  <a:gd name="T11" fmla="*/ 731 h 4316"/>
                  <a:gd name="T12" fmla="*/ 335 w 574"/>
                  <a:gd name="T13" fmla="*/ 480 h 4316"/>
                  <a:gd name="T14" fmla="*/ 449 w 574"/>
                  <a:gd name="T15" fmla="*/ 234 h 4316"/>
                  <a:gd name="T16" fmla="*/ 574 w 574"/>
                  <a:gd name="T17" fmla="*/ 0 h 4316"/>
                  <a:gd name="T18" fmla="*/ 562 w 574"/>
                  <a:gd name="T19" fmla="*/ 0 h 4316"/>
                  <a:gd name="T20" fmla="*/ 437 w 574"/>
                  <a:gd name="T21" fmla="*/ 234 h 4316"/>
                  <a:gd name="T22" fmla="*/ 323 w 574"/>
                  <a:gd name="T23" fmla="*/ 480 h 4316"/>
                  <a:gd name="T24" fmla="*/ 227 w 574"/>
                  <a:gd name="T25" fmla="*/ 737 h 4316"/>
                  <a:gd name="T26" fmla="*/ 150 w 574"/>
                  <a:gd name="T27" fmla="*/ 1001 h 4316"/>
                  <a:gd name="T28" fmla="*/ 84 w 574"/>
                  <a:gd name="T29" fmla="*/ 1277 h 4316"/>
                  <a:gd name="T30" fmla="*/ 42 w 574"/>
                  <a:gd name="T31" fmla="*/ 1559 h 4316"/>
                  <a:gd name="T32" fmla="*/ 12 w 574"/>
                  <a:gd name="T33" fmla="*/ 1852 h 4316"/>
                  <a:gd name="T34" fmla="*/ 0 w 574"/>
                  <a:gd name="T35" fmla="*/ 2146 h 4316"/>
                  <a:gd name="T36" fmla="*/ 6 w 574"/>
                  <a:gd name="T37" fmla="*/ 2434 h 4316"/>
                  <a:gd name="T38" fmla="*/ 30 w 574"/>
                  <a:gd name="T39" fmla="*/ 2715 h 4316"/>
                  <a:gd name="T40" fmla="*/ 66 w 574"/>
                  <a:gd name="T41" fmla="*/ 2997 h 4316"/>
                  <a:gd name="T42" fmla="*/ 120 w 574"/>
                  <a:gd name="T43" fmla="*/ 3273 h 4316"/>
                  <a:gd name="T44" fmla="*/ 191 w 574"/>
                  <a:gd name="T45" fmla="*/ 3549 h 4316"/>
                  <a:gd name="T46" fmla="*/ 275 w 574"/>
                  <a:gd name="T47" fmla="*/ 3812 h 4316"/>
                  <a:gd name="T48" fmla="*/ 371 w 574"/>
                  <a:gd name="T49" fmla="*/ 4070 h 4316"/>
                  <a:gd name="T50" fmla="*/ 484 w 574"/>
                  <a:gd name="T51" fmla="*/ 4316 h 4316"/>
                  <a:gd name="T52" fmla="*/ 496 w 574"/>
                  <a:gd name="T53" fmla="*/ 4316 h 4316"/>
                  <a:gd name="T54" fmla="*/ 383 w 574"/>
                  <a:gd name="T55" fmla="*/ 4070 h 4316"/>
                  <a:gd name="T56" fmla="*/ 287 w 574"/>
                  <a:gd name="T57" fmla="*/ 3812 h 4316"/>
                  <a:gd name="T58" fmla="*/ 203 w 574"/>
                  <a:gd name="T59" fmla="*/ 3549 h 4316"/>
                  <a:gd name="T60" fmla="*/ 132 w 574"/>
                  <a:gd name="T61" fmla="*/ 3273 h 4316"/>
                  <a:gd name="T62" fmla="*/ 78 w 574"/>
                  <a:gd name="T63" fmla="*/ 2997 h 4316"/>
                  <a:gd name="T64" fmla="*/ 42 w 574"/>
                  <a:gd name="T65" fmla="*/ 2715 h 4316"/>
                  <a:gd name="T66" fmla="*/ 18 w 574"/>
                  <a:gd name="T67" fmla="*/ 2434 h 4316"/>
                  <a:gd name="T68" fmla="*/ 12 w 574"/>
                  <a:gd name="T69" fmla="*/ 2146 h 4316"/>
                  <a:gd name="T70" fmla="*/ 12 w 574"/>
                  <a:gd name="T71" fmla="*/ 214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06" name="Freeform 18"/>
              <p:cNvSpPr>
                <a:spLocks/>
              </p:cNvSpPr>
              <p:nvPr userDrawn="1"/>
            </p:nvSpPr>
            <p:spPr bwMode="hidden">
              <a:xfrm>
                <a:off x="702" y="0"/>
                <a:ext cx="737" cy="4316"/>
              </a:xfrm>
              <a:custGeom>
                <a:avLst/>
                <a:gdLst>
                  <a:gd name="T0" fmla="*/ 12 w 735"/>
                  <a:gd name="T1" fmla="*/ 2098 h 4316"/>
                  <a:gd name="T2" fmla="*/ 29 w 735"/>
                  <a:gd name="T3" fmla="*/ 1798 h 4316"/>
                  <a:gd name="T4" fmla="*/ 71 w 735"/>
                  <a:gd name="T5" fmla="*/ 1505 h 4316"/>
                  <a:gd name="T6" fmla="*/ 131 w 735"/>
                  <a:gd name="T7" fmla="*/ 1223 h 4316"/>
                  <a:gd name="T8" fmla="*/ 215 w 735"/>
                  <a:gd name="T9" fmla="*/ 941 h 4316"/>
                  <a:gd name="T10" fmla="*/ 316 w 735"/>
                  <a:gd name="T11" fmla="*/ 689 h 4316"/>
                  <a:gd name="T12" fmla="*/ 442 w 735"/>
                  <a:gd name="T13" fmla="*/ 444 h 4316"/>
                  <a:gd name="T14" fmla="*/ 580 w 735"/>
                  <a:gd name="T15" fmla="*/ 216 h 4316"/>
                  <a:gd name="T16" fmla="*/ 735 w 735"/>
                  <a:gd name="T17" fmla="*/ 0 h 4316"/>
                  <a:gd name="T18" fmla="*/ 723 w 735"/>
                  <a:gd name="T19" fmla="*/ 0 h 4316"/>
                  <a:gd name="T20" fmla="*/ 568 w 735"/>
                  <a:gd name="T21" fmla="*/ 210 h 4316"/>
                  <a:gd name="T22" fmla="*/ 430 w 735"/>
                  <a:gd name="T23" fmla="*/ 438 h 4316"/>
                  <a:gd name="T24" fmla="*/ 311 w 735"/>
                  <a:gd name="T25" fmla="*/ 683 h 4316"/>
                  <a:gd name="T26" fmla="*/ 209 w 735"/>
                  <a:gd name="T27" fmla="*/ 941 h 4316"/>
                  <a:gd name="T28" fmla="*/ 125 w 735"/>
                  <a:gd name="T29" fmla="*/ 1217 h 4316"/>
                  <a:gd name="T30" fmla="*/ 59 w 735"/>
                  <a:gd name="T31" fmla="*/ 1505 h 4316"/>
                  <a:gd name="T32" fmla="*/ 18 w 735"/>
                  <a:gd name="T33" fmla="*/ 1798 h 4316"/>
                  <a:gd name="T34" fmla="*/ 0 w 735"/>
                  <a:gd name="T35" fmla="*/ 2098 h 4316"/>
                  <a:gd name="T36" fmla="*/ 6 w 735"/>
                  <a:gd name="T37" fmla="*/ 2404 h 4316"/>
                  <a:gd name="T38" fmla="*/ 29 w 735"/>
                  <a:gd name="T39" fmla="*/ 2709 h 4316"/>
                  <a:gd name="T40" fmla="*/ 77 w 735"/>
                  <a:gd name="T41" fmla="*/ 3015 h 4316"/>
                  <a:gd name="T42" fmla="*/ 149 w 735"/>
                  <a:gd name="T43" fmla="*/ 3315 h 4316"/>
                  <a:gd name="T44" fmla="*/ 227 w 735"/>
                  <a:gd name="T45" fmla="*/ 3573 h 4316"/>
                  <a:gd name="T46" fmla="*/ 316 w 735"/>
                  <a:gd name="T47" fmla="*/ 3824 h 4316"/>
                  <a:gd name="T48" fmla="*/ 424 w 735"/>
                  <a:gd name="T49" fmla="*/ 4076 h 4316"/>
                  <a:gd name="T50" fmla="*/ 544 w 735"/>
                  <a:gd name="T51" fmla="*/ 4316 h 4316"/>
                  <a:gd name="T52" fmla="*/ 556 w 735"/>
                  <a:gd name="T53" fmla="*/ 4316 h 4316"/>
                  <a:gd name="T54" fmla="*/ 436 w 735"/>
                  <a:gd name="T55" fmla="*/ 4076 h 4316"/>
                  <a:gd name="T56" fmla="*/ 328 w 735"/>
                  <a:gd name="T57" fmla="*/ 3824 h 4316"/>
                  <a:gd name="T58" fmla="*/ 239 w 735"/>
                  <a:gd name="T59" fmla="*/ 3573 h 4316"/>
                  <a:gd name="T60" fmla="*/ 161 w 735"/>
                  <a:gd name="T61" fmla="*/ 3315 h 4316"/>
                  <a:gd name="T62" fmla="*/ 89 w 735"/>
                  <a:gd name="T63" fmla="*/ 3015 h 4316"/>
                  <a:gd name="T64" fmla="*/ 41 w 735"/>
                  <a:gd name="T65" fmla="*/ 2709 h 4316"/>
                  <a:gd name="T66" fmla="*/ 18 w 735"/>
                  <a:gd name="T67" fmla="*/ 2404 h 4316"/>
                  <a:gd name="T68" fmla="*/ 12 w 735"/>
                  <a:gd name="T69" fmla="*/ 2098 h 4316"/>
                  <a:gd name="T70" fmla="*/ 12 w 735"/>
                  <a:gd name="T71" fmla="*/ 209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07" name="Freeform 19"/>
              <p:cNvSpPr>
                <a:spLocks/>
              </p:cNvSpPr>
              <p:nvPr userDrawn="1"/>
            </p:nvSpPr>
            <p:spPr bwMode="hidden">
              <a:xfrm>
                <a:off x="288" y="0"/>
                <a:ext cx="840" cy="4316"/>
              </a:xfrm>
              <a:custGeom>
                <a:avLst/>
                <a:gdLst>
                  <a:gd name="T0" fmla="*/ 18 w 837"/>
                  <a:gd name="T1" fmla="*/ 1948 h 4316"/>
                  <a:gd name="T2" fmla="*/ 48 w 837"/>
                  <a:gd name="T3" fmla="*/ 1708 h 4316"/>
                  <a:gd name="T4" fmla="*/ 96 w 837"/>
                  <a:gd name="T5" fmla="*/ 1475 h 4316"/>
                  <a:gd name="T6" fmla="*/ 161 w 837"/>
                  <a:gd name="T7" fmla="*/ 1235 h 4316"/>
                  <a:gd name="T8" fmla="*/ 251 w 837"/>
                  <a:gd name="T9" fmla="*/ 995 h 4316"/>
                  <a:gd name="T10" fmla="*/ 365 w 837"/>
                  <a:gd name="T11" fmla="*/ 755 h 4316"/>
                  <a:gd name="T12" fmla="*/ 496 w 837"/>
                  <a:gd name="T13" fmla="*/ 510 h 4316"/>
                  <a:gd name="T14" fmla="*/ 658 w 837"/>
                  <a:gd name="T15" fmla="*/ 258 h 4316"/>
                  <a:gd name="T16" fmla="*/ 741 w 837"/>
                  <a:gd name="T17" fmla="*/ 132 h 4316"/>
                  <a:gd name="T18" fmla="*/ 837 w 837"/>
                  <a:gd name="T19" fmla="*/ 0 h 4316"/>
                  <a:gd name="T20" fmla="*/ 825 w 837"/>
                  <a:gd name="T21" fmla="*/ 0 h 4316"/>
                  <a:gd name="T22" fmla="*/ 729 w 837"/>
                  <a:gd name="T23" fmla="*/ 132 h 4316"/>
                  <a:gd name="T24" fmla="*/ 640 w 837"/>
                  <a:gd name="T25" fmla="*/ 258 h 4316"/>
                  <a:gd name="T26" fmla="*/ 562 w 837"/>
                  <a:gd name="T27" fmla="*/ 384 h 4316"/>
                  <a:gd name="T28" fmla="*/ 484 w 837"/>
                  <a:gd name="T29" fmla="*/ 510 h 4316"/>
                  <a:gd name="T30" fmla="*/ 353 w 837"/>
                  <a:gd name="T31" fmla="*/ 755 h 4316"/>
                  <a:gd name="T32" fmla="*/ 239 w 837"/>
                  <a:gd name="T33" fmla="*/ 995 h 4316"/>
                  <a:gd name="T34" fmla="*/ 150 w 837"/>
                  <a:gd name="T35" fmla="*/ 1235 h 4316"/>
                  <a:gd name="T36" fmla="*/ 84 w 837"/>
                  <a:gd name="T37" fmla="*/ 1469 h 4316"/>
                  <a:gd name="T38" fmla="*/ 36 w 837"/>
                  <a:gd name="T39" fmla="*/ 1702 h 4316"/>
                  <a:gd name="T40" fmla="*/ 6 w 837"/>
                  <a:gd name="T41" fmla="*/ 1942 h 4316"/>
                  <a:gd name="T42" fmla="*/ 0 w 837"/>
                  <a:gd name="T43" fmla="*/ 2200 h 4316"/>
                  <a:gd name="T44" fmla="*/ 12 w 837"/>
                  <a:gd name="T45" fmla="*/ 2470 h 4316"/>
                  <a:gd name="T46" fmla="*/ 48 w 837"/>
                  <a:gd name="T47" fmla="*/ 2739 h 4316"/>
                  <a:gd name="T48" fmla="*/ 114 w 837"/>
                  <a:gd name="T49" fmla="*/ 3027 h 4316"/>
                  <a:gd name="T50" fmla="*/ 150 w 837"/>
                  <a:gd name="T51" fmla="*/ 3171 h 4316"/>
                  <a:gd name="T52" fmla="*/ 197 w 837"/>
                  <a:gd name="T53" fmla="*/ 3321 h 4316"/>
                  <a:gd name="T54" fmla="*/ 245 w 837"/>
                  <a:gd name="T55" fmla="*/ 3477 h 4316"/>
                  <a:gd name="T56" fmla="*/ 305 w 837"/>
                  <a:gd name="T57" fmla="*/ 3639 h 4316"/>
                  <a:gd name="T58" fmla="*/ 365 w 837"/>
                  <a:gd name="T59" fmla="*/ 3800 h 4316"/>
                  <a:gd name="T60" fmla="*/ 437 w 837"/>
                  <a:gd name="T61" fmla="*/ 3968 h 4316"/>
                  <a:gd name="T62" fmla="*/ 508 w 837"/>
                  <a:gd name="T63" fmla="*/ 4136 h 4316"/>
                  <a:gd name="T64" fmla="*/ 592 w 837"/>
                  <a:gd name="T65" fmla="*/ 4316 h 4316"/>
                  <a:gd name="T66" fmla="*/ 604 w 837"/>
                  <a:gd name="T67" fmla="*/ 4316 h 4316"/>
                  <a:gd name="T68" fmla="*/ 520 w 837"/>
                  <a:gd name="T69" fmla="*/ 4136 h 4316"/>
                  <a:gd name="T70" fmla="*/ 448 w 837"/>
                  <a:gd name="T71" fmla="*/ 3968 h 4316"/>
                  <a:gd name="T72" fmla="*/ 377 w 837"/>
                  <a:gd name="T73" fmla="*/ 3800 h 4316"/>
                  <a:gd name="T74" fmla="*/ 317 w 837"/>
                  <a:gd name="T75" fmla="*/ 3639 h 4316"/>
                  <a:gd name="T76" fmla="*/ 257 w 837"/>
                  <a:gd name="T77" fmla="*/ 3477 h 4316"/>
                  <a:gd name="T78" fmla="*/ 209 w 837"/>
                  <a:gd name="T79" fmla="*/ 3327 h 4316"/>
                  <a:gd name="T80" fmla="*/ 161 w 837"/>
                  <a:gd name="T81" fmla="*/ 3171 h 4316"/>
                  <a:gd name="T82" fmla="*/ 126 w 837"/>
                  <a:gd name="T83" fmla="*/ 3027 h 4316"/>
                  <a:gd name="T84" fmla="*/ 60 w 837"/>
                  <a:gd name="T85" fmla="*/ 2739 h 4316"/>
                  <a:gd name="T86" fmla="*/ 24 w 837"/>
                  <a:gd name="T87" fmla="*/ 2470 h 4316"/>
                  <a:gd name="T88" fmla="*/ 12 w 837"/>
                  <a:gd name="T89" fmla="*/ 2206 h 4316"/>
                  <a:gd name="T90" fmla="*/ 18 w 837"/>
                  <a:gd name="T91" fmla="*/ 1948 h 4316"/>
                  <a:gd name="T92" fmla="*/ 18 w 837"/>
                  <a:gd name="T93" fmla="*/ 194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2308" name="Freeform 20"/>
            <p:cNvSpPr>
              <a:spLocks/>
            </p:cNvSpPr>
            <p:nvPr/>
          </p:nvSpPr>
          <p:spPr bwMode="hidden">
            <a:xfrm>
              <a:off x="6" y="2901"/>
              <a:ext cx="606" cy="1415"/>
            </a:xfrm>
            <a:custGeom>
              <a:avLst/>
              <a:gdLst>
                <a:gd name="T0" fmla="*/ 0 w 604"/>
                <a:gd name="T1" fmla="*/ 54 h 1415"/>
                <a:gd name="T2" fmla="*/ 42 w 604"/>
                <a:gd name="T3" fmla="*/ 228 h 1415"/>
                <a:gd name="T4" fmla="*/ 96 w 604"/>
                <a:gd name="T5" fmla="*/ 402 h 1415"/>
                <a:gd name="T6" fmla="*/ 161 w 604"/>
                <a:gd name="T7" fmla="*/ 576 h 1415"/>
                <a:gd name="T8" fmla="*/ 227 w 604"/>
                <a:gd name="T9" fmla="*/ 744 h 1415"/>
                <a:gd name="T10" fmla="*/ 305 w 604"/>
                <a:gd name="T11" fmla="*/ 917 h 1415"/>
                <a:gd name="T12" fmla="*/ 389 w 604"/>
                <a:gd name="T13" fmla="*/ 1085 h 1415"/>
                <a:gd name="T14" fmla="*/ 484 w 604"/>
                <a:gd name="T15" fmla="*/ 1253 h 1415"/>
                <a:gd name="T16" fmla="*/ 586 w 604"/>
                <a:gd name="T17" fmla="*/ 1415 h 1415"/>
                <a:gd name="T18" fmla="*/ 604 w 604"/>
                <a:gd name="T19" fmla="*/ 1415 h 1415"/>
                <a:gd name="T20" fmla="*/ 496 w 604"/>
                <a:gd name="T21" fmla="*/ 1247 h 1415"/>
                <a:gd name="T22" fmla="*/ 401 w 604"/>
                <a:gd name="T23" fmla="*/ 1073 h 1415"/>
                <a:gd name="T24" fmla="*/ 311 w 604"/>
                <a:gd name="T25" fmla="*/ 899 h 1415"/>
                <a:gd name="T26" fmla="*/ 233 w 604"/>
                <a:gd name="T27" fmla="*/ 720 h 1415"/>
                <a:gd name="T28" fmla="*/ 161 w 604"/>
                <a:gd name="T29" fmla="*/ 546 h 1415"/>
                <a:gd name="T30" fmla="*/ 102 w 604"/>
                <a:gd name="T31" fmla="*/ 366 h 1415"/>
                <a:gd name="T32" fmla="*/ 48 w 604"/>
                <a:gd name="T33" fmla="*/ 180 h 1415"/>
                <a:gd name="T34" fmla="*/ 0 w 604"/>
                <a:gd name="T35" fmla="*/ 0 h 1415"/>
                <a:gd name="T36" fmla="*/ 0 w 604"/>
                <a:gd name="T37" fmla="*/ 54 h 1415"/>
                <a:gd name="T38" fmla="*/ 0 w 604"/>
                <a:gd name="T39" fmla="*/ 54 h 1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09" name="Freeform 21"/>
            <p:cNvSpPr>
              <a:spLocks/>
            </p:cNvSpPr>
            <p:nvPr/>
          </p:nvSpPr>
          <p:spPr bwMode="hidden">
            <a:xfrm>
              <a:off x="6" y="3890"/>
              <a:ext cx="228" cy="426"/>
            </a:xfrm>
            <a:custGeom>
              <a:avLst/>
              <a:gdLst>
                <a:gd name="T0" fmla="*/ 0 w 227"/>
                <a:gd name="T1" fmla="*/ 30 h 426"/>
                <a:gd name="T2" fmla="*/ 108 w 227"/>
                <a:gd name="T3" fmla="*/ 240 h 426"/>
                <a:gd name="T4" fmla="*/ 215 w 227"/>
                <a:gd name="T5" fmla="*/ 426 h 426"/>
                <a:gd name="T6" fmla="*/ 227 w 227"/>
                <a:gd name="T7" fmla="*/ 426 h 426"/>
                <a:gd name="T8" fmla="*/ 167 w 227"/>
                <a:gd name="T9" fmla="*/ 330 h 426"/>
                <a:gd name="T10" fmla="*/ 114 w 227"/>
                <a:gd name="T11" fmla="*/ 222 h 426"/>
                <a:gd name="T12" fmla="*/ 0 w 227"/>
                <a:gd name="T13" fmla="*/ 0 h 426"/>
                <a:gd name="T14" fmla="*/ 0 w 227"/>
                <a:gd name="T15" fmla="*/ 30 h 426"/>
                <a:gd name="T16" fmla="*/ 0 w 227"/>
                <a:gd name="T17" fmla="*/ 3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10" name="Freeform 22"/>
            <p:cNvSpPr>
              <a:spLocks/>
            </p:cNvSpPr>
            <p:nvPr/>
          </p:nvSpPr>
          <p:spPr bwMode="hidden">
            <a:xfrm>
              <a:off x="4776" y="0"/>
              <a:ext cx="984" cy="1786"/>
            </a:xfrm>
            <a:custGeom>
              <a:avLst/>
              <a:gdLst>
                <a:gd name="T0" fmla="*/ 981 w 981"/>
                <a:gd name="T1" fmla="*/ 1786 h 1786"/>
                <a:gd name="T2" fmla="*/ 981 w 981"/>
                <a:gd name="T3" fmla="*/ 1720 h 1786"/>
                <a:gd name="T4" fmla="*/ 969 w 981"/>
                <a:gd name="T5" fmla="*/ 1666 h 1786"/>
                <a:gd name="T6" fmla="*/ 957 w 981"/>
                <a:gd name="T7" fmla="*/ 1613 h 1786"/>
                <a:gd name="T8" fmla="*/ 921 w 981"/>
                <a:gd name="T9" fmla="*/ 1487 h 1786"/>
                <a:gd name="T10" fmla="*/ 885 w 981"/>
                <a:gd name="T11" fmla="*/ 1361 h 1786"/>
                <a:gd name="T12" fmla="*/ 796 w 981"/>
                <a:gd name="T13" fmla="*/ 1121 h 1786"/>
                <a:gd name="T14" fmla="*/ 682 w 981"/>
                <a:gd name="T15" fmla="*/ 899 h 1786"/>
                <a:gd name="T16" fmla="*/ 562 w 981"/>
                <a:gd name="T17" fmla="*/ 689 h 1786"/>
                <a:gd name="T18" fmla="*/ 431 w 981"/>
                <a:gd name="T19" fmla="*/ 498 h 1786"/>
                <a:gd name="T20" fmla="*/ 293 w 981"/>
                <a:gd name="T21" fmla="*/ 318 h 1786"/>
                <a:gd name="T22" fmla="*/ 150 w 981"/>
                <a:gd name="T23" fmla="*/ 150 h 1786"/>
                <a:gd name="T24" fmla="*/ 12 w 981"/>
                <a:gd name="T25" fmla="*/ 0 h 1786"/>
                <a:gd name="T26" fmla="*/ 0 w 981"/>
                <a:gd name="T27" fmla="*/ 0 h 1786"/>
                <a:gd name="T28" fmla="*/ 138 w 981"/>
                <a:gd name="T29" fmla="*/ 150 h 1786"/>
                <a:gd name="T30" fmla="*/ 275 w 981"/>
                <a:gd name="T31" fmla="*/ 318 h 1786"/>
                <a:gd name="T32" fmla="*/ 413 w 981"/>
                <a:gd name="T33" fmla="*/ 498 h 1786"/>
                <a:gd name="T34" fmla="*/ 545 w 981"/>
                <a:gd name="T35" fmla="*/ 689 h 1786"/>
                <a:gd name="T36" fmla="*/ 670 w 981"/>
                <a:gd name="T37" fmla="*/ 899 h 1786"/>
                <a:gd name="T38" fmla="*/ 778 w 981"/>
                <a:gd name="T39" fmla="*/ 1121 h 1786"/>
                <a:gd name="T40" fmla="*/ 873 w 981"/>
                <a:gd name="T41" fmla="*/ 1361 h 1786"/>
                <a:gd name="T42" fmla="*/ 909 w 981"/>
                <a:gd name="T43" fmla="*/ 1487 h 1786"/>
                <a:gd name="T44" fmla="*/ 945 w 981"/>
                <a:gd name="T45" fmla="*/ 1619 h 1786"/>
                <a:gd name="T46" fmla="*/ 963 w 981"/>
                <a:gd name="T47" fmla="*/ 1702 h 1786"/>
                <a:gd name="T48" fmla="*/ 981 w 981"/>
                <a:gd name="T49" fmla="*/ 1786 h 1786"/>
                <a:gd name="T50" fmla="*/ 981 w 981"/>
                <a:gd name="T51" fmla="*/ 1786 h 1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11" name="Freeform 23"/>
            <p:cNvSpPr>
              <a:spLocks/>
            </p:cNvSpPr>
            <p:nvPr/>
          </p:nvSpPr>
          <p:spPr bwMode="hidden">
            <a:xfrm>
              <a:off x="5041" y="0"/>
              <a:ext cx="719" cy="845"/>
            </a:xfrm>
            <a:custGeom>
              <a:avLst/>
              <a:gdLst>
                <a:gd name="T0" fmla="*/ 717 w 717"/>
                <a:gd name="T1" fmla="*/ 845 h 845"/>
                <a:gd name="T2" fmla="*/ 717 w 717"/>
                <a:gd name="T3" fmla="*/ 821 h 845"/>
                <a:gd name="T4" fmla="*/ 574 w 717"/>
                <a:gd name="T5" fmla="*/ 605 h 845"/>
                <a:gd name="T6" fmla="*/ 406 w 717"/>
                <a:gd name="T7" fmla="*/ 396 h 845"/>
                <a:gd name="T8" fmla="*/ 221 w 717"/>
                <a:gd name="T9" fmla="*/ 192 h 845"/>
                <a:gd name="T10" fmla="*/ 17 w 717"/>
                <a:gd name="T11" fmla="*/ 0 h 845"/>
                <a:gd name="T12" fmla="*/ 0 w 717"/>
                <a:gd name="T13" fmla="*/ 0 h 845"/>
                <a:gd name="T14" fmla="*/ 209 w 717"/>
                <a:gd name="T15" fmla="*/ 198 h 845"/>
                <a:gd name="T16" fmla="*/ 400 w 717"/>
                <a:gd name="T17" fmla="*/ 408 h 845"/>
                <a:gd name="T18" fmla="*/ 568 w 717"/>
                <a:gd name="T19" fmla="*/ 623 h 845"/>
                <a:gd name="T20" fmla="*/ 717 w 717"/>
                <a:gd name="T21" fmla="*/ 845 h 845"/>
                <a:gd name="T22" fmla="*/ 717 w 717"/>
                <a:gd name="T23" fmla="*/ 845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12" name="Freeform 24"/>
            <p:cNvSpPr>
              <a:spLocks/>
            </p:cNvSpPr>
            <p:nvPr/>
          </p:nvSpPr>
          <p:spPr bwMode="hidden">
            <a:xfrm>
              <a:off x="5352" y="0"/>
              <a:ext cx="408" cy="414"/>
            </a:xfrm>
            <a:custGeom>
              <a:avLst/>
              <a:gdLst>
                <a:gd name="T0" fmla="*/ 407 w 407"/>
                <a:gd name="T1" fmla="*/ 414 h 414"/>
                <a:gd name="T2" fmla="*/ 407 w 407"/>
                <a:gd name="T3" fmla="*/ 396 h 414"/>
                <a:gd name="T4" fmla="*/ 222 w 407"/>
                <a:gd name="T5" fmla="*/ 192 h 414"/>
                <a:gd name="T6" fmla="*/ 12 w 407"/>
                <a:gd name="T7" fmla="*/ 0 h 414"/>
                <a:gd name="T8" fmla="*/ 0 w 407"/>
                <a:gd name="T9" fmla="*/ 0 h 414"/>
                <a:gd name="T10" fmla="*/ 108 w 407"/>
                <a:gd name="T11" fmla="*/ 102 h 414"/>
                <a:gd name="T12" fmla="*/ 216 w 407"/>
                <a:gd name="T13" fmla="*/ 204 h 414"/>
                <a:gd name="T14" fmla="*/ 407 w 407"/>
                <a:gd name="T15" fmla="*/ 414 h 414"/>
                <a:gd name="T16" fmla="*/ 407 w 407"/>
                <a:gd name="T17" fmla="*/ 41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13" name="Freeform 25"/>
            <p:cNvSpPr>
              <a:spLocks/>
            </p:cNvSpPr>
            <p:nvPr/>
          </p:nvSpPr>
          <p:spPr bwMode="hidden">
            <a:xfrm>
              <a:off x="6" y="0"/>
              <a:ext cx="858" cy="1409"/>
            </a:xfrm>
            <a:custGeom>
              <a:avLst/>
              <a:gdLst>
                <a:gd name="T0" fmla="*/ 0 w 855"/>
                <a:gd name="T1" fmla="*/ 1361 h 1409"/>
                <a:gd name="T2" fmla="*/ 0 w 855"/>
                <a:gd name="T3" fmla="*/ 1409 h 1409"/>
                <a:gd name="T4" fmla="*/ 54 w 855"/>
                <a:gd name="T5" fmla="*/ 1211 h 1409"/>
                <a:gd name="T6" fmla="*/ 126 w 855"/>
                <a:gd name="T7" fmla="*/ 1013 h 1409"/>
                <a:gd name="T8" fmla="*/ 215 w 855"/>
                <a:gd name="T9" fmla="*/ 827 h 1409"/>
                <a:gd name="T10" fmla="*/ 311 w 855"/>
                <a:gd name="T11" fmla="*/ 647 h 1409"/>
                <a:gd name="T12" fmla="*/ 431 w 855"/>
                <a:gd name="T13" fmla="*/ 474 h 1409"/>
                <a:gd name="T14" fmla="*/ 556 w 855"/>
                <a:gd name="T15" fmla="*/ 312 h 1409"/>
                <a:gd name="T16" fmla="*/ 700 w 855"/>
                <a:gd name="T17" fmla="*/ 150 h 1409"/>
                <a:gd name="T18" fmla="*/ 855 w 855"/>
                <a:gd name="T19" fmla="*/ 0 h 1409"/>
                <a:gd name="T20" fmla="*/ 837 w 855"/>
                <a:gd name="T21" fmla="*/ 0 h 1409"/>
                <a:gd name="T22" fmla="*/ 688 w 855"/>
                <a:gd name="T23" fmla="*/ 144 h 1409"/>
                <a:gd name="T24" fmla="*/ 550 w 855"/>
                <a:gd name="T25" fmla="*/ 300 h 1409"/>
                <a:gd name="T26" fmla="*/ 425 w 855"/>
                <a:gd name="T27" fmla="*/ 462 h 1409"/>
                <a:gd name="T28" fmla="*/ 311 w 855"/>
                <a:gd name="T29" fmla="*/ 629 h 1409"/>
                <a:gd name="T30" fmla="*/ 215 w 855"/>
                <a:gd name="T31" fmla="*/ 803 h 1409"/>
                <a:gd name="T32" fmla="*/ 132 w 855"/>
                <a:gd name="T33" fmla="*/ 983 h 1409"/>
                <a:gd name="T34" fmla="*/ 60 w 855"/>
                <a:gd name="T35" fmla="*/ 1169 h 1409"/>
                <a:gd name="T36" fmla="*/ 0 w 855"/>
                <a:gd name="T37" fmla="*/ 1361 h 1409"/>
                <a:gd name="T38" fmla="*/ 0 w 855"/>
                <a:gd name="T39" fmla="*/ 1361 h 1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14" name="Freeform 26"/>
            <p:cNvSpPr>
              <a:spLocks/>
            </p:cNvSpPr>
            <p:nvPr/>
          </p:nvSpPr>
          <p:spPr bwMode="hidden">
            <a:xfrm>
              <a:off x="6" y="0"/>
              <a:ext cx="588" cy="599"/>
            </a:xfrm>
            <a:custGeom>
              <a:avLst/>
              <a:gdLst>
                <a:gd name="T0" fmla="*/ 586 w 586"/>
                <a:gd name="T1" fmla="*/ 0 h 599"/>
                <a:gd name="T2" fmla="*/ 568 w 586"/>
                <a:gd name="T3" fmla="*/ 0 h 599"/>
                <a:gd name="T4" fmla="*/ 407 w 586"/>
                <a:gd name="T5" fmla="*/ 132 h 599"/>
                <a:gd name="T6" fmla="*/ 257 w 586"/>
                <a:gd name="T7" fmla="*/ 270 h 599"/>
                <a:gd name="T8" fmla="*/ 120 w 586"/>
                <a:gd name="T9" fmla="*/ 420 h 599"/>
                <a:gd name="T10" fmla="*/ 0 w 586"/>
                <a:gd name="T11" fmla="*/ 575 h 599"/>
                <a:gd name="T12" fmla="*/ 0 w 586"/>
                <a:gd name="T13" fmla="*/ 599 h 599"/>
                <a:gd name="T14" fmla="*/ 120 w 586"/>
                <a:gd name="T15" fmla="*/ 432 h 599"/>
                <a:gd name="T16" fmla="*/ 257 w 586"/>
                <a:gd name="T17" fmla="*/ 282 h 599"/>
                <a:gd name="T18" fmla="*/ 413 w 586"/>
                <a:gd name="T19" fmla="*/ 138 h 599"/>
                <a:gd name="T20" fmla="*/ 586 w 586"/>
                <a:gd name="T21" fmla="*/ 0 h 599"/>
                <a:gd name="T22" fmla="*/ 586 w 586"/>
                <a:gd name="T23" fmla="*/ 0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15" name="Freeform 27"/>
            <p:cNvSpPr>
              <a:spLocks/>
            </p:cNvSpPr>
            <p:nvPr/>
          </p:nvSpPr>
          <p:spPr bwMode="hidden">
            <a:xfrm>
              <a:off x="6" y="0"/>
              <a:ext cx="270" cy="252"/>
            </a:xfrm>
            <a:custGeom>
              <a:avLst/>
              <a:gdLst>
                <a:gd name="T0" fmla="*/ 269 w 269"/>
                <a:gd name="T1" fmla="*/ 0 h 252"/>
                <a:gd name="T2" fmla="*/ 251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69 w 269"/>
                <a:gd name="T15" fmla="*/ 0 h 252"/>
                <a:gd name="T16" fmla="*/ 269 w 269"/>
                <a:gd name="T17"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16" name="Line 28"/>
            <p:cNvSpPr>
              <a:spLocks noChangeShapeType="1"/>
            </p:cNvSpPr>
            <p:nvPr/>
          </p:nvSpPr>
          <p:spPr bwMode="hidden">
            <a:xfrm>
              <a:off x="1" y="2749"/>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17" name="Line 29"/>
            <p:cNvSpPr>
              <a:spLocks noChangeShapeType="1"/>
            </p:cNvSpPr>
            <p:nvPr/>
          </p:nvSpPr>
          <p:spPr bwMode="hidden">
            <a:xfrm>
              <a:off x="1" y="2356"/>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18" name="Line 30"/>
            <p:cNvSpPr>
              <a:spLocks noChangeShapeType="1"/>
            </p:cNvSpPr>
            <p:nvPr/>
          </p:nvSpPr>
          <p:spPr bwMode="hidden">
            <a:xfrm>
              <a:off x="1" y="3142"/>
              <a:ext cx="5758" cy="0"/>
            </a:xfrm>
            <a:prstGeom prst="line">
              <a:avLst/>
            </a:prstGeom>
            <a:noFill/>
            <a:ln w="158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2319" name="Group 31"/>
            <p:cNvGrpSpPr>
              <a:grpSpLocks/>
            </p:cNvGrpSpPr>
            <p:nvPr/>
          </p:nvGrpSpPr>
          <p:grpSpPr bwMode="auto">
            <a:xfrm>
              <a:off x="1" y="392"/>
              <a:ext cx="5758" cy="1571"/>
              <a:chOff x="1" y="392"/>
              <a:chExt cx="5758" cy="1571"/>
            </a:xfrm>
          </p:grpSpPr>
          <p:sp>
            <p:nvSpPr>
              <p:cNvPr id="12320" name="Line 32"/>
              <p:cNvSpPr>
                <a:spLocks noChangeShapeType="1"/>
              </p:cNvSpPr>
              <p:nvPr userDrawn="1"/>
            </p:nvSpPr>
            <p:spPr bwMode="hidden">
              <a:xfrm>
                <a:off x="1" y="784"/>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21"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22"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23"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24" name="Line 36"/>
              <p:cNvSpPr>
                <a:spLocks noChangeShapeType="1"/>
              </p:cNvSpPr>
              <p:nvPr userDrawn="1"/>
            </p:nvSpPr>
            <p:spPr bwMode="hidden">
              <a:xfrm>
                <a:off x="1" y="392"/>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2325" name="Line 37"/>
            <p:cNvSpPr>
              <a:spLocks noChangeShapeType="1"/>
            </p:cNvSpPr>
            <p:nvPr/>
          </p:nvSpPr>
          <p:spPr bwMode="hidden">
            <a:xfrm>
              <a:off x="1" y="3928"/>
              <a:ext cx="5758" cy="0"/>
            </a:xfrm>
            <a:prstGeom prst="line">
              <a:avLst/>
            </a:prstGeom>
            <a:noFill/>
            <a:ln w="158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26" name="Line 38"/>
            <p:cNvSpPr>
              <a:spLocks noChangeShapeType="1"/>
            </p:cNvSpPr>
            <p:nvPr/>
          </p:nvSpPr>
          <p:spPr bwMode="hidden">
            <a:xfrm>
              <a:off x="1" y="3535"/>
              <a:ext cx="5758" cy="0"/>
            </a:xfrm>
            <a:prstGeom prst="line">
              <a:avLst/>
            </a:prstGeom>
            <a:noFill/>
            <a:ln w="158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2327" name="Rectangle 39"/>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12328" name="Rectangle 40"/>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effectLst>
                  <a:outerShdw blurRad="38100" dist="38100" dir="2700000" algn="tl">
                    <a:srgbClr val="000000"/>
                  </a:outerShdw>
                </a:effectLst>
              </a:defRPr>
            </a:lvl1pPr>
          </a:lstStyle>
          <a:p>
            <a:endParaRPr lang="en-US"/>
          </a:p>
        </p:txBody>
      </p:sp>
      <p:sp>
        <p:nvSpPr>
          <p:cNvPr id="12329" name="Rectangle 41"/>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a:effectLst>
                  <a:outerShdw blurRad="38100" dist="38100" dir="2700000" algn="tl">
                    <a:srgbClr val="000000"/>
                  </a:outerShdw>
                </a:effectLst>
              </a:defRPr>
            </a:lvl1pPr>
          </a:lstStyle>
          <a:p>
            <a:endParaRPr lang="en-US"/>
          </a:p>
        </p:txBody>
      </p:sp>
      <p:sp>
        <p:nvSpPr>
          <p:cNvPr id="12330" name="Rectangle 42"/>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effectLst>
                  <a:outerShdw blurRad="38100" dist="38100" dir="2700000" algn="tl">
                    <a:srgbClr val="000000"/>
                  </a:outerShdw>
                </a:effectLst>
              </a:defRPr>
            </a:lvl1pPr>
          </a:lstStyle>
          <a:p>
            <a:fld id="{BD6EA1B7-6366-4F69-8FA3-44869A099A4E}" type="slidenum">
              <a:rPr lang="en-US"/>
              <a:pPr/>
              <a:t>‹#›</a:t>
            </a:fld>
            <a:endParaRPr lang="en-US"/>
          </a:p>
        </p:txBody>
      </p:sp>
      <p:sp>
        <p:nvSpPr>
          <p:cNvPr id="12331" name="Rectangle 4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hyperlink" Target="http://www.dartmouth.edu/~lpetitto" TargetMode="External"/><Relationship Id="rId3" Type="http://schemas.openxmlformats.org/officeDocument/2006/relationships/hyperlink" Target="http://www.ncela@gwu.edu/" TargetMode="External"/><Relationship Id="rId7" Type="http://schemas.openxmlformats.org/officeDocument/2006/relationships/hyperlink" Target="http://www.cal.nlp/"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hyperlink" Target="http://www.cal.org/delss" TargetMode="External"/><Relationship Id="rId5" Type="http://schemas.openxmlformats.org/officeDocument/2006/relationships/hyperlink" Target="http://www.ed.gov/offices/oela" TargetMode="External"/><Relationship Id="rId4" Type="http://schemas.openxmlformats.org/officeDocument/2006/relationships/hyperlink" Target="http://www.ed.gov/"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dirty="0" smtClean="0"/>
              <a:t>ESLP Overview</a:t>
            </a:r>
            <a:r>
              <a:rPr lang="en-US" dirty="0"/>
              <a:t/>
            </a:r>
            <a:br>
              <a:rPr lang="en-US" dirty="0"/>
            </a:br>
            <a:r>
              <a:rPr lang="en-US" sz="4000" dirty="0" smtClean="0"/>
              <a:t>Dr. Kristen Pennycuff Trent</a:t>
            </a:r>
            <a:endParaRPr lang="en-US" dirty="0"/>
          </a:p>
        </p:txBody>
      </p:sp>
      <p:sp>
        <p:nvSpPr>
          <p:cNvPr id="2051" name="Rectangle 3"/>
          <p:cNvSpPr>
            <a:spLocks noGrp="1" noChangeArrowheads="1"/>
          </p:cNvSpPr>
          <p:nvPr>
            <p:ph type="subTitle" idx="1"/>
          </p:nvPr>
        </p:nvSpPr>
        <p:spPr>
          <a:xfrm>
            <a:off x="1447800" y="4495800"/>
            <a:ext cx="6400800" cy="1752600"/>
          </a:xfrm>
        </p:spPr>
        <p:txBody>
          <a:bodyPr/>
          <a:lstStyle/>
          <a:p>
            <a:r>
              <a:rPr lang="en-US"/>
              <a:t>   </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1000" fill="hold"/>
                                        <p:tgtEl>
                                          <p:spTgt spid="2050"/>
                                        </p:tgtEl>
                                        <p:attrNameLst>
                                          <p:attrName>ppt_x</p:attrName>
                                        </p:attrNameLst>
                                      </p:cBhvr>
                                      <p:tavLst>
                                        <p:tav tm="0">
                                          <p:val>
                                            <p:strVal val="#ppt_x-.2"/>
                                          </p:val>
                                        </p:tav>
                                        <p:tav tm="100000">
                                          <p:val>
                                            <p:strVal val="#ppt_x"/>
                                          </p:val>
                                        </p:tav>
                                      </p:tavLst>
                                    </p:anim>
                                    <p:anim calcmode="lin" valueType="num">
                                      <p:cBhvr>
                                        <p:cTn id="8" dur="1000" fill="hold"/>
                                        <p:tgtEl>
                                          <p:spTgt spid="2050"/>
                                        </p:tgtEl>
                                        <p:attrNameLst>
                                          <p:attrName>ppt_y</p:attrName>
                                        </p:attrNameLst>
                                      </p:cBhvr>
                                      <p:tavLst>
                                        <p:tav tm="0">
                                          <p:val>
                                            <p:strVal val="#ppt_y"/>
                                          </p:val>
                                        </p:tav>
                                        <p:tav tm="100000">
                                          <p:val>
                                            <p:strVal val="#ppt_y"/>
                                          </p:val>
                                        </p:tav>
                                      </p:tavLst>
                                    </p:anim>
                                    <p:animEffect transition="in" filter="wipe(right)" prLst="gradientSize: 0.1">
                                      <p:cBhvr>
                                        <p:cTn id="9" dur="1000"/>
                                        <p:tgtEl>
                                          <p:spTgt spid="205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2051">
                                            <p:txEl>
                                              <p:pRg st="0" end="0"/>
                                            </p:txEl>
                                          </p:spTgt>
                                        </p:tgtEl>
                                        <p:attrNameLst>
                                          <p:attrName>style.visibility</p:attrName>
                                        </p:attrNameLst>
                                      </p:cBhvr>
                                      <p:to>
                                        <p:strVal val="visible"/>
                                      </p:to>
                                    </p:set>
                                    <p:animEffect transition="in" filter="fade">
                                      <p:cBhvr>
                                        <p:cTn id="14" dur="500"/>
                                        <p:tgtEl>
                                          <p:spTgt spid="2051">
                                            <p:txEl>
                                              <p:pRg st="0" end="0"/>
                                            </p:txEl>
                                          </p:spTgt>
                                        </p:tgtEl>
                                      </p:cBhvr>
                                    </p:animEffect>
                                    <p:anim calcmode="lin" valueType="num">
                                      <p:cBhvr>
                                        <p:cTn id="15" dur="500" fill="hold"/>
                                        <p:tgtEl>
                                          <p:spTgt spid="2051">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2051">
                                            <p:txEl>
                                              <p:pRg st="0" end="0"/>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1" grpId="0" build="p"/>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457200" y="914400"/>
            <a:ext cx="8229600" cy="1139825"/>
          </a:xfrm>
        </p:spPr>
        <p:txBody>
          <a:bodyPr/>
          <a:lstStyle/>
          <a:p>
            <a:r>
              <a:rPr lang="en-US" sz="4000"/>
              <a:t>What are the five states with the largest density of ELLs within their school-age population</a:t>
            </a:r>
            <a:r>
              <a:rPr lang="en-US"/>
              <a:t>?</a:t>
            </a:r>
          </a:p>
        </p:txBody>
      </p:sp>
      <p:sp>
        <p:nvSpPr>
          <p:cNvPr id="103427" name="Rectangle 3"/>
          <p:cNvSpPr>
            <a:spLocks noGrp="1" noChangeArrowheads="1"/>
          </p:cNvSpPr>
          <p:nvPr>
            <p:ph type="body" idx="1"/>
          </p:nvPr>
        </p:nvSpPr>
        <p:spPr>
          <a:xfrm>
            <a:off x="2438400" y="3048000"/>
            <a:ext cx="6400800" cy="3581400"/>
          </a:xfrm>
        </p:spPr>
        <p:txBody>
          <a:bodyPr/>
          <a:lstStyle/>
          <a:p>
            <a:r>
              <a:rPr lang="en-US"/>
              <a:t>California:  25.7%</a:t>
            </a:r>
          </a:p>
          <a:p>
            <a:r>
              <a:rPr lang="en-US"/>
              <a:t>New Mexico:  22.4%</a:t>
            </a:r>
          </a:p>
          <a:p>
            <a:r>
              <a:rPr lang="en-US"/>
              <a:t>Nevada:  18.1%</a:t>
            </a:r>
          </a:p>
          <a:p>
            <a:r>
              <a:rPr lang="en-US"/>
              <a:t>Texas:  15.5%</a:t>
            </a:r>
          </a:p>
          <a:p>
            <a:r>
              <a:rPr lang="en-US"/>
              <a:t>Alaska:  15.1%</a:t>
            </a:r>
          </a:p>
          <a:p>
            <a:endParaRPr 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3426"/>
                                        </p:tgtEl>
                                        <p:attrNameLst>
                                          <p:attrName>style.visibility</p:attrName>
                                        </p:attrNameLst>
                                      </p:cBhvr>
                                      <p:to>
                                        <p:strVal val="visible"/>
                                      </p:to>
                                    </p:set>
                                    <p:animEffect transition="in" filter="fade">
                                      <p:cBhvr>
                                        <p:cTn id="7" dur="2000"/>
                                        <p:tgtEl>
                                          <p:spTgt spid="10342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3427">
                                            <p:txEl>
                                              <p:pRg st="0" end="0"/>
                                            </p:txEl>
                                          </p:spTgt>
                                        </p:tgtEl>
                                        <p:attrNameLst>
                                          <p:attrName>style.visibility</p:attrName>
                                        </p:attrNameLst>
                                      </p:cBhvr>
                                      <p:to>
                                        <p:strVal val="visible"/>
                                      </p:to>
                                    </p:set>
                                    <p:animEffect transition="in" filter="fade">
                                      <p:cBhvr>
                                        <p:cTn id="12" dur="2000"/>
                                        <p:tgtEl>
                                          <p:spTgt spid="10342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3427">
                                            <p:txEl>
                                              <p:pRg st="1" end="1"/>
                                            </p:txEl>
                                          </p:spTgt>
                                        </p:tgtEl>
                                        <p:attrNameLst>
                                          <p:attrName>style.visibility</p:attrName>
                                        </p:attrNameLst>
                                      </p:cBhvr>
                                      <p:to>
                                        <p:strVal val="visible"/>
                                      </p:to>
                                    </p:set>
                                    <p:animEffect transition="in" filter="fade">
                                      <p:cBhvr>
                                        <p:cTn id="17" dur="2000"/>
                                        <p:tgtEl>
                                          <p:spTgt spid="10342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3427">
                                            <p:txEl>
                                              <p:pRg st="2" end="2"/>
                                            </p:txEl>
                                          </p:spTgt>
                                        </p:tgtEl>
                                        <p:attrNameLst>
                                          <p:attrName>style.visibility</p:attrName>
                                        </p:attrNameLst>
                                      </p:cBhvr>
                                      <p:to>
                                        <p:strVal val="visible"/>
                                      </p:to>
                                    </p:set>
                                    <p:animEffect transition="in" filter="fade">
                                      <p:cBhvr>
                                        <p:cTn id="22" dur="2000"/>
                                        <p:tgtEl>
                                          <p:spTgt spid="103427">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3427">
                                            <p:txEl>
                                              <p:pRg st="3" end="3"/>
                                            </p:txEl>
                                          </p:spTgt>
                                        </p:tgtEl>
                                        <p:attrNameLst>
                                          <p:attrName>style.visibility</p:attrName>
                                        </p:attrNameLst>
                                      </p:cBhvr>
                                      <p:to>
                                        <p:strVal val="visible"/>
                                      </p:to>
                                    </p:set>
                                    <p:animEffect transition="in" filter="fade">
                                      <p:cBhvr>
                                        <p:cTn id="27" dur="2000"/>
                                        <p:tgtEl>
                                          <p:spTgt spid="103427">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3427">
                                            <p:txEl>
                                              <p:pRg st="4" end="4"/>
                                            </p:txEl>
                                          </p:spTgt>
                                        </p:tgtEl>
                                        <p:attrNameLst>
                                          <p:attrName>style.visibility</p:attrName>
                                        </p:attrNameLst>
                                      </p:cBhvr>
                                      <p:to>
                                        <p:strVal val="visible"/>
                                      </p:to>
                                    </p:set>
                                    <p:animEffect transition="in" filter="fade">
                                      <p:cBhvr>
                                        <p:cTn id="32" dur="2000"/>
                                        <p:tgtEl>
                                          <p:spTgt spid="1034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6" grpId="0"/>
      <p:bldP spid="103427"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228600" y="228600"/>
            <a:ext cx="8610600" cy="1905000"/>
          </a:xfrm>
        </p:spPr>
        <p:txBody>
          <a:bodyPr/>
          <a:lstStyle/>
          <a:p>
            <a:r>
              <a:rPr lang="en-US" sz="3600"/>
              <a:t>What are the 5 states that have experienced the greatest growth in their ELL population in the last decade?</a:t>
            </a:r>
          </a:p>
        </p:txBody>
      </p:sp>
      <p:sp>
        <p:nvSpPr>
          <p:cNvPr id="104451" name="Rectangle 3"/>
          <p:cNvSpPr>
            <a:spLocks noGrp="1" noChangeArrowheads="1"/>
          </p:cNvSpPr>
          <p:nvPr>
            <p:ph type="body" idx="1"/>
          </p:nvPr>
        </p:nvSpPr>
        <p:spPr>
          <a:xfrm>
            <a:off x="457200" y="2598738"/>
            <a:ext cx="8229600" cy="3532187"/>
          </a:xfrm>
        </p:spPr>
        <p:txBody>
          <a:bodyPr/>
          <a:lstStyle/>
          <a:p>
            <a:r>
              <a:rPr lang="en-US"/>
              <a:t>South Carolina:  714.2%</a:t>
            </a:r>
          </a:p>
          <a:p>
            <a:r>
              <a:rPr lang="en-US"/>
              <a:t>Kentucky:  417.4%</a:t>
            </a:r>
          </a:p>
          <a:p>
            <a:r>
              <a:rPr lang="en-US"/>
              <a:t>Indiana:  407.8%</a:t>
            </a:r>
          </a:p>
          <a:p>
            <a:r>
              <a:rPr lang="en-US"/>
              <a:t>North Carolina:  371.7%</a:t>
            </a:r>
          </a:p>
          <a:p>
            <a:r>
              <a:rPr lang="en-US"/>
              <a:t>Tennessee:  369.9%</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grpId="0" nodeType="withEffect">
                                  <p:stCondLst>
                                    <p:cond delay="0"/>
                                  </p:stCondLst>
                                  <p:childTnLst>
                                    <p:set>
                                      <p:cBhvr>
                                        <p:cTn id="6" dur="1" fill="hold">
                                          <p:stCondLst>
                                            <p:cond delay="0"/>
                                          </p:stCondLst>
                                        </p:cTn>
                                        <p:tgtEl>
                                          <p:spTgt spid="104450"/>
                                        </p:tgtEl>
                                        <p:attrNameLst>
                                          <p:attrName>style.visibility</p:attrName>
                                        </p:attrNameLst>
                                      </p:cBhvr>
                                      <p:to>
                                        <p:strVal val="visible"/>
                                      </p:to>
                                    </p:set>
                                    <p:anim calcmode="lin" valueType="num">
                                      <p:cBhvr>
                                        <p:cTn id="7" dur="2000" fill="hold"/>
                                        <p:tgtEl>
                                          <p:spTgt spid="104450"/>
                                        </p:tgtEl>
                                        <p:attrNameLst>
                                          <p:attrName>ppt_w</p:attrName>
                                        </p:attrNameLst>
                                      </p:cBhvr>
                                      <p:tavLst>
                                        <p:tav tm="0">
                                          <p:val>
                                            <p:strVal val="#ppt_w*2.5"/>
                                          </p:val>
                                        </p:tav>
                                        <p:tav tm="100000">
                                          <p:val>
                                            <p:strVal val="#ppt_w"/>
                                          </p:val>
                                        </p:tav>
                                      </p:tavLst>
                                    </p:anim>
                                    <p:anim calcmode="lin" valueType="num">
                                      <p:cBhvr>
                                        <p:cTn id="8" dur="2000" fill="hold"/>
                                        <p:tgtEl>
                                          <p:spTgt spid="104450"/>
                                        </p:tgtEl>
                                        <p:attrNameLst>
                                          <p:attrName>ppt_h</p:attrName>
                                        </p:attrNameLst>
                                      </p:cBhvr>
                                      <p:tavLst>
                                        <p:tav tm="0">
                                          <p:val>
                                            <p:strVal val="#ppt_h"/>
                                          </p:val>
                                        </p:tav>
                                        <p:tav tm="100000">
                                          <p:val>
                                            <p:strVal val="#ppt_h"/>
                                          </p:val>
                                        </p:tav>
                                      </p:tavLst>
                                    </p:anim>
                                    <p:anim calcmode="lin" valueType="num">
                                      <p:cBhvr>
                                        <p:cTn id="9" dur="2000" fill="hold"/>
                                        <p:tgtEl>
                                          <p:spTgt spid="104450"/>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104450"/>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104450"/>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04451">
                                            <p:txEl>
                                              <p:pRg st="0" end="0"/>
                                            </p:txEl>
                                          </p:spTgt>
                                        </p:tgtEl>
                                        <p:attrNameLst>
                                          <p:attrName>style.visibility</p:attrName>
                                        </p:attrNameLst>
                                      </p:cBhvr>
                                      <p:to>
                                        <p:strVal val="visible"/>
                                      </p:to>
                                    </p:set>
                                    <p:animEffect transition="in" filter="wipe(left)">
                                      <p:cBhvr>
                                        <p:cTn id="16" dur="500"/>
                                        <p:tgtEl>
                                          <p:spTgt spid="104451">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104451">
                                            <p:txEl>
                                              <p:pRg st="1" end="1"/>
                                            </p:txEl>
                                          </p:spTgt>
                                        </p:tgtEl>
                                        <p:attrNameLst>
                                          <p:attrName>style.visibility</p:attrName>
                                        </p:attrNameLst>
                                      </p:cBhvr>
                                      <p:to>
                                        <p:strVal val="visible"/>
                                      </p:to>
                                    </p:set>
                                    <p:animEffect transition="in" filter="wipe(left)">
                                      <p:cBhvr>
                                        <p:cTn id="21" dur="500"/>
                                        <p:tgtEl>
                                          <p:spTgt spid="104451">
                                            <p:txEl>
                                              <p:pRg st="1" end="1"/>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104451">
                                            <p:txEl>
                                              <p:pRg st="2" end="2"/>
                                            </p:txEl>
                                          </p:spTgt>
                                        </p:tgtEl>
                                        <p:attrNameLst>
                                          <p:attrName>style.visibility</p:attrName>
                                        </p:attrNameLst>
                                      </p:cBhvr>
                                      <p:to>
                                        <p:strVal val="visible"/>
                                      </p:to>
                                    </p:set>
                                    <p:animEffect transition="in" filter="wipe(left)">
                                      <p:cBhvr>
                                        <p:cTn id="26" dur="500"/>
                                        <p:tgtEl>
                                          <p:spTgt spid="104451">
                                            <p:txEl>
                                              <p:pRg st="2" end="2"/>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04451">
                                            <p:txEl>
                                              <p:pRg st="3" end="3"/>
                                            </p:txEl>
                                          </p:spTgt>
                                        </p:tgtEl>
                                        <p:attrNameLst>
                                          <p:attrName>style.visibility</p:attrName>
                                        </p:attrNameLst>
                                      </p:cBhvr>
                                      <p:to>
                                        <p:strVal val="visible"/>
                                      </p:to>
                                    </p:set>
                                    <p:animEffect transition="in" filter="wipe(left)">
                                      <p:cBhvr>
                                        <p:cTn id="31" dur="500"/>
                                        <p:tgtEl>
                                          <p:spTgt spid="104451">
                                            <p:txEl>
                                              <p:pRg st="3" end="3"/>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04451">
                                            <p:txEl>
                                              <p:pRg st="4" end="4"/>
                                            </p:txEl>
                                          </p:spTgt>
                                        </p:tgtEl>
                                        <p:attrNameLst>
                                          <p:attrName>style.visibility</p:attrName>
                                        </p:attrNameLst>
                                      </p:cBhvr>
                                      <p:to>
                                        <p:strVal val="visible"/>
                                      </p:to>
                                    </p:set>
                                    <p:animEffect transition="in" filter="wipe(left)">
                                      <p:cBhvr>
                                        <p:cTn id="36" dur="500"/>
                                        <p:tgtEl>
                                          <p:spTgt spid="10445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0" grpId="0"/>
      <p:bldP spid="104451"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533400" y="228600"/>
            <a:ext cx="7848600" cy="1981200"/>
          </a:xfrm>
        </p:spPr>
        <p:txBody>
          <a:bodyPr/>
          <a:lstStyle/>
          <a:p>
            <a:r>
              <a:rPr lang="en-US"/>
              <a:t>What percentage of the ELL student population is foreign born? </a:t>
            </a:r>
          </a:p>
        </p:txBody>
      </p:sp>
      <p:sp>
        <p:nvSpPr>
          <p:cNvPr id="101379" name="Rectangle 3"/>
          <p:cNvSpPr>
            <a:spLocks noGrp="1" noChangeArrowheads="1"/>
          </p:cNvSpPr>
          <p:nvPr>
            <p:ph type="body" idx="1"/>
          </p:nvPr>
        </p:nvSpPr>
        <p:spPr>
          <a:xfrm>
            <a:off x="457200" y="2290763"/>
            <a:ext cx="8229600" cy="3840162"/>
          </a:xfrm>
        </p:spPr>
        <p:txBody>
          <a:bodyPr/>
          <a:lstStyle/>
          <a:p>
            <a:r>
              <a:rPr lang="en-US"/>
              <a:t>More ELLs are native born than foreign born.</a:t>
            </a:r>
          </a:p>
          <a:p>
            <a:r>
              <a:rPr lang="en-US"/>
              <a:t>In elementary grades, 24% are foreign-born.</a:t>
            </a:r>
          </a:p>
          <a:p>
            <a:r>
              <a:rPr lang="en-US"/>
              <a:t>In secondary grades, 44% are foreign born.</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01378"/>
                                        </p:tgtEl>
                                        <p:attrNameLst>
                                          <p:attrName>style.visibility</p:attrName>
                                        </p:attrNameLst>
                                      </p:cBhvr>
                                      <p:to>
                                        <p:strVal val="visible"/>
                                      </p:to>
                                    </p:set>
                                    <p:animEffect transition="in" filter="randombar(horizontal)">
                                      <p:cBhvr>
                                        <p:cTn id="7" dur="600">
                                          <p:stCondLst>
                                            <p:cond delay="0"/>
                                          </p:stCondLst>
                                        </p:cTn>
                                        <p:tgtEl>
                                          <p:spTgt spid="10137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01379">
                                            <p:txEl>
                                              <p:pRg st="0" end="0"/>
                                            </p:txEl>
                                          </p:spTgt>
                                        </p:tgtEl>
                                        <p:attrNameLst>
                                          <p:attrName>style.visibility</p:attrName>
                                        </p:attrNameLst>
                                      </p:cBhvr>
                                      <p:to>
                                        <p:strVal val="visible"/>
                                      </p:to>
                                    </p:set>
                                    <p:animEffect transition="in" filter="randombar(horizontal)">
                                      <p:cBhvr>
                                        <p:cTn id="12" dur="500"/>
                                        <p:tgtEl>
                                          <p:spTgt spid="10137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01379">
                                            <p:txEl>
                                              <p:pRg st="1" end="1"/>
                                            </p:txEl>
                                          </p:spTgt>
                                        </p:tgtEl>
                                        <p:attrNameLst>
                                          <p:attrName>style.visibility</p:attrName>
                                        </p:attrNameLst>
                                      </p:cBhvr>
                                      <p:to>
                                        <p:strVal val="visible"/>
                                      </p:to>
                                    </p:set>
                                    <p:animEffect transition="in" filter="randombar(horizontal)">
                                      <p:cBhvr>
                                        <p:cTn id="17" dur="500"/>
                                        <p:tgtEl>
                                          <p:spTgt spid="10137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01379">
                                            <p:txEl>
                                              <p:pRg st="2" end="2"/>
                                            </p:txEl>
                                          </p:spTgt>
                                        </p:tgtEl>
                                        <p:attrNameLst>
                                          <p:attrName>style.visibility</p:attrName>
                                        </p:attrNameLst>
                                      </p:cBhvr>
                                      <p:to>
                                        <p:strVal val="visible"/>
                                      </p:to>
                                    </p:set>
                                    <p:animEffect transition="in" filter="randombar(horizontal)">
                                      <p:cBhvr>
                                        <p:cTn id="22" dur="500"/>
                                        <p:tgtEl>
                                          <p:spTgt spid="10137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p:bldP spid="10137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n-US"/>
              <a:t>Demographics</a:t>
            </a:r>
          </a:p>
        </p:txBody>
      </p:sp>
      <p:sp>
        <p:nvSpPr>
          <p:cNvPr id="87043" name="Rectangle 3"/>
          <p:cNvSpPr>
            <a:spLocks noGrp="1" noChangeArrowheads="1"/>
          </p:cNvSpPr>
          <p:nvPr>
            <p:ph type="body" idx="1"/>
          </p:nvPr>
        </p:nvSpPr>
        <p:spPr/>
        <p:txBody>
          <a:bodyPr/>
          <a:lstStyle/>
          <a:p>
            <a:pPr>
              <a:lnSpc>
                <a:spcPct val="90000"/>
              </a:lnSpc>
            </a:pPr>
            <a:r>
              <a:rPr lang="en-US"/>
              <a:t>There are approximately 5.5 million non-English speaking students in US public schools</a:t>
            </a:r>
          </a:p>
          <a:p>
            <a:pPr>
              <a:lnSpc>
                <a:spcPct val="90000"/>
              </a:lnSpc>
            </a:pPr>
            <a:r>
              <a:rPr lang="en-US"/>
              <a:t>440 different languages are spoken among them</a:t>
            </a:r>
          </a:p>
          <a:p>
            <a:pPr>
              <a:lnSpc>
                <a:spcPct val="90000"/>
              </a:lnSpc>
            </a:pPr>
            <a:r>
              <a:rPr lang="en-US"/>
              <a:t>80% speak Spanish</a:t>
            </a:r>
          </a:p>
          <a:p>
            <a:pPr>
              <a:lnSpc>
                <a:spcPct val="90000"/>
              </a:lnSpc>
            </a:pPr>
            <a:r>
              <a:rPr lang="en-US"/>
              <a:t>19 states have experienced more than 200% growth over the past 10 years.  </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838200" y="228600"/>
            <a:ext cx="8001000" cy="2590800"/>
          </a:xfrm>
        </p:spPr>
        <p:txBody>
          <a:bodyPr/>
          <a:lstStyle/>
          <a:p>
            <a:r>
              <a:rPr lang="en-US"/>
              <a:t>What are the 5 states that have experienced the greatest growth in their ELL population in the last decade?</a:t>
            </a:r>
          </a:p>
        </p:txBody>
      </p:sp>
      <p:sp>
        <p:nvSpPr>
          <p:cNvPr id="23555" name="Rectangle 3"/>
          <p:cNvSpPr>
            <a:spLocks noGrp="1" noChangeArrowheads="1"/>
          </p:cNvSpPr>
          <p:nvPr>
            <p:ph type="body" idx="1"/>
          </p:nvPr>
        </p:nvSpPr>
        <p:spPr>
          <a:xfrm>
            <a:off x="457200" y="3124200"/>
            <a:ext cx="8229600" cy="3006725"/>
          </a:xfrm>
        </p:spPr>
        <p:txBody>
          <a:bodyPr/>
          <a:lstStyle/>
          <a:p>
            <a:r>
              <a:rPr lang="en-US"/>
              <a:t>South Carolina:  714.2%</a:t>
            </a:r>
          </a:p>
          <a:p>
            <a:r>
              <a:rPr lang="en-US"/>
              <a:t>Kentucky:  417.4%</a:t>
            </a:r>
          </a:p>
          <a:p>
            <a:r>
              <a:rPr lang="en-US"/>
              <a:t>Indiana:  407.8%</a:t>
            </a:r>
          </a:p>
          <a:p>
            <a:r>
              <a:rPr lang="en-US"/>
              <a:t>North Carolina:  371.7%</a:t>
            </a:r>
          </a:p>
          <a:p>
            <a:r>
              <a:rPr lang="en-US"/>
              <a:t>Tennessee:  369.9%</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z="6000"/>
              <a:t>What languages do TN ELLs speak?</a:t>
            </a:r>
          </a:p>
        </p:txBody>
      </p:sp>
      <p:sp>
        <p:nvSpPr>
          <p:cNvPr id="22531" name="Rectangle 3"/>
          <p:cNvSpPr>
            <a:spLocks noGrp="1" noChangeArrowheads="1"/>
          </p:cNvSpPr>
          <p:nvPr>
            <p:ph type="body" idx="1"/>
          </p:nvPr>
        </p:nvSpPr>
        <p:spPr>
          <a:xfrm>
            <a:off x="457200" y="1905000"/>
            <a:ext cx="8229600" cy="4225925"/>
          </a:xfrm>
        </p:spPr>
        <p:txBody>
          <a:bodyPr/>
          <a:lstStyle/>
          <a:p>
            <a:pPr>
              <a:lnSpc>
                <a:spcPct val="90000"/>
              </a:lnSpc>
            </a:pPr>
            <a:r>
              <a:rPr lang="en-US" sz="2400"/>
              <a:t> 1.  Spanish:  71.4%</a:t>
            </a:r>
          </a:p>
          <a:p>
            <a:pPr>
              <a:lnSpc>
                <a:spcPct val="90000"/>
              </a:lnSpc>
            </a:pPr>
            <a:r>
              <a:rPr lang="en-US" sz="2400"/>
              <a:t> 2.  Arabic:  5%</a:t>
            </a:r>
          </a:p>
          <a:p>
            <a:pPr>
              <a:lnSpc>
                <a:spcPct val="90000"/>
              </a:lnSpc>
            </a:pPr>
            <a:r>
              <a:rPr lang="en-US" sz="2400"/>
              <a:t> 3.  Kurdish:  3.8%</a:t>
            </a:r>
          </a:p>
          <a:p>
            <a:pPr>
              <a:lnSpc>
                <a:spcPct val="90000"/>
              </a:lnSpc>
            </a:pPr>
            <a:r>
              <a:rPr lang="en-US" sz="2400"/>
              <a:t> 4.  Vietnamese:  3.2%</a:t>
            </a:r>
          </a:p>
          <a:p>
            <a:pPr>
              <a:lnSpc>
                <a:spcPct val="90000"/>
              </a:lnSpc>
            </a:pPr>
            <a:r>
              <a:rPr lang="en-US" sz="2400"/>
              <a:t> 5.  Somali:  1.9%</a:t>
            </a:r>
          </a:p>
          <a:p>
            <a:pPr>
              <a:lnSpc>
                <a:spcPct val="90000"/>
              </a:lnSpc>
            </a:pPr>
            <a:r>
              <a:rPr lang="en-US" sz="2400"/>
              <a:t> 6.  Korean:  1.3%</a:t>
            </a:r>
          </a:p>
          <a:p>
            <a:pPr>
              <a:lnSpc>
                <a:spcPct val="90000"/>
              </a:lnSpc>
            </a:pPr>
            <a:r>
              <a:rPr lang="en-US" sz="2400"/>
              <a:t> 7.  Chinese: 1.2%</a:t>
            </a:r>
          </a:p>
          <a:p>
            <a:pPr>
              <a:lnSpc>
                <a:spcPct val="90000"/>
              </a:lnSpc>
            </a:pPr>
            <a:r>
              <a:rPr lang="en-US" sz="2400"/>
              <a:t> 8.  Lao:  1.2%</a:t>
            </a:r>
          </a:p>
          <a:p>
            <a:pPr>
              <a:lnSpc>
                <a:spcPct val="90000"/>
              </a:lnSpc>
            </a:pPr>
            <a:r>
              <a:rPr lang="en-US" sz="2400"/>
              <a:t> 9.  German:  .9%</a:t>
            </a:r>
          </a:p>
          <a:p>
            <a:pPr>
              <a:lnSpc>
                <a:spcPct val="90000"/>
              </a:lnSpc>
            </a:pPr>
            <a:r>
              <a:rPr lang="en-US" sz="2400"/>
              <a:t>10. Russian:  .8%</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219200" y="228600"/>
            <a:ext cx="6934200" cy="1981200"/>
          </a:xfrm>
        </p:spPr>
        <p:txBody>
          <a:bodyPr/>
          <a:lstStyle/>
          <a:p>
            <a:r>
              <a:rPr lang="en-US"/>
              <a:t>What percentage of the ELL student population is foreign born? </a:t>
            </a:r>
          </a:p>
        </p:txBody>
      </p:sp>
      <p:sp>
        <p:nvSpPr>
          <p:cNvPr id="21507" name="Rectangle 3"/>
          <p:cNvSpPr>
            <a:spLocks noGrp="1" noChangeArrowheads="1"/>
          </p:cNvSpPr>
          <p:nvPr>
            <p:ph type="body" idx="1"/>
          </p:nvPr>
        </p:nvSpPr>
        <p:spPr>
          <a:xfrm>
            <a:off x="457200" y="2290763"/>
            <a:ext cx="8229600" cy="3840162"/>
          </a:xfrm>
        </p:spPr>
        <p:txBody>
          <a:bodyPr/>
          <a:lstStyle/>
          <a:p>
            <a:r>
              <a:rPr lang="en-US"/>
              <a:t>More ELLs are native born than foreign born.</a:t>
            </a:r>
          </a:p>
          <a:p>
            <a:r>
              <a:rPr lang="en-US"/>
              <a:t>In elementary grades, 24% are foreign-born.</a:t>
            </a:r>
          </a:p>
          <a:p>
            <a:r>
              <a:rPr lang="en-US"/>
              <a:t>In secondary grades, 44% are foreign born.</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n-US"/>
              <a:t>School facts:</a:t>
            </a:r>
          </a:p>
        </p:txBody>
      </p:sp>
      <p:sp>
        <p:nvSpPr>
          <p:cNvPr id="105475" name="Rectangle 3"/>
          <p:cNvSpPr>
            <a:spLocks noGrp="1" noChangeArrowheads="1"/>
          </p:cNvSpPr>
          <p:nvPr>
            <p:ph type="body" idx="1"/>
          </p:nvPr>
        </p:nvSpPr>
        <p:spPr/>
        <p:txBody>
          <a:bodyPr/>
          <a:lstStyle/>
          <a:p>
            <a:pPr>
              <a:lnSpc>
                <a:spcPct val="90000"/>
              </a:lnSpc>
            </a:pPr>
            <a:r>
              <a:rPr lang="en-US" sz="2800"/>
              <a:t>92% of ELLs in elementary school receive language-related services</a:t>
            </a:r>
          </a:p>
          <a:p>
            <a:pPr>
              <a:lnSpc>
                <a:spcPct val="90000"/>
              </a:lnSpc>
            </a:pPr>
            <a:r>
              <a:rPr lang="en-US" sz="2800"/>
              <a:t>88% of ELLs in middle school receive  language related services</a:t>
            </a:r>
          </a:p>
          <a:p>
            <a:pPr>
              <a:lnSpc>
                <a:spcPct val="90000"/>
              </a:lnSpc>
            </a:pPr>
            <a:r>
              <a:rPr lang="en-US" sz="2800"/>
              <a:t>86% of ELLs in high school receive language related services</a:t>
            </a:r>
          </a:p>
          <a:p>
            <a:pPr>
              <a:lnSpc>
                <a:spcPct val="90000"/>
              </a:lnSpc>
            </a:pPr>
            <a:r>
              <a:rPr lang="en-US" sz="2800"/>
              <a:t>48% of ELLs in elementary school receive native language instruction</a:t>
            </a:r>
          </a:p>
          <a:p>
            <a:pPr>
              <a:lnSpc>
                <a:spcPct val="90000"/>
              </a:lnSpc>
            </a:pPr>
            <a:r>
              <a:rPr lang="en-US" sz="2800"/>
              <a:t>25% of ELLs in high school receive native language instruction</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05474"/>
                                        </p:tgtEl>
                                        <p:attrNameLst>
                                          <p:attrName>style.visibility</p:attrName>
                                        </p:attrNameLst>
                                      </p:cBhvr>
                                      <p:to>
                                        <p:strVal val="visible"/>
                                      </p:to>
                                    </p:set>
                                    <p:anim calcmode="lin" valueType="num">
                                      <p:cBhvr>
                                        <p:cTn id="7" dur="1000" fill="hold"/>
                                        <p:tgtEl>
                                          <p:spTgt spid="105474"/>
                                        </p:tgtEl>
                                        <p:attrNameLst>
                                          <p:attrName>ppt_w</p:attrName>
                                        </p:attrNameLst>
                                      </p:cBhvr>
                                      <p:tavLst>
                                        <p:tav tm="0">
                                          <p:val>
                                            <p:strVal val="#ppt_w+.3"/>
                                          </p:val>
                                        </p:tav>
                                        <p:tav tm="100000">
                                          <p:val>
                                            <p:strVal val="#ppt_w"/>
                                          </p:val>
                                        </p:tav>
                                      </p:tavLst>
                                    </p:anim>
                                    <p:anim calcmode="lin" valueType="num">
                                      <p:cBhvr>
                                        <p:cTn id="8" dur="1000" fill="hold"/>
                                        <p:tgtEl>
                                          <p:spTgt spid="105474"/>
                                        </p:tgtEl>
                                        <p:attrNameLst>
                                          <p:attrName>ppt_h</p:attrName>
                                        </p:attrNameLst>
                                      </p:cBhvr>
                                      <p:tavLst>
                                        <p:tav tm="0">
                                          <p:val>
                                            <p:strVal val="#ppt_h"/>
                                          </p:val>
                                        </p:tav>
                                        <p:tav tm="100000">
                                          <p:val>
                                            <p:strVal val="#ppt_h"/>
                                          </p:val>
                                        </p:tav>
                                      </p:tavLst>
                                    </p:anim>
                                    <p:animEffect transition="in" filter="fade">
                                      <p:cBhvr>
                                        <p:cTn id="9" dur="1000"/>
                                        <p:tgtEl>
                                          <p:spTgt spid="10547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105475">
                                            <p:txEl>
                                              <p:pRg st="0" end="0"/>
                                            </p:txEl>
                                          </p:spTgt>
                                        </p:tgtEl>
                                        <p:attrNameLst>
                                          <p:attrName>style.visibility</p:attrName>
                                        </p:attrNameLst>
                                      </p:cBhvr>
                                      <p:to>
                                        <p:strVal val="visible"/>
                                      </p:to>
                                    </p:set>
                                    <p:anim calcmode="lin" valueType="num">
                                      <p:cBhvr>
                                        <p:cTn id="14" dur="1000" fill="hold"/>
                                        <p:tgtEl>
                                          <p:spTgt spid="105475">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105475">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105475">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105475">
                                            <p:txEl>
                                              <p:pRg st="1" end="1"/>
                                            </p:txEl>
                                          </p:spTgt>
                                        </p:tgtEl>
                                        <p:attrNameLst>
                                          <p:attrName>style.visibility</p:attrName>
                                        </p:attrNameLst>
                                      </p:cBhvr>
                                      <p:to>
                                        <p:strVal val="visible"/>
                                      </p:to>
                                    </p:set>
                                    <p:anim calcmode="lin" valueType="num">
                                      <p:cBhvr>
                                        <p:cTn id="21" dur="1000" fill="hold"/>
                                        <p:tgtEl>
                                          <p:spTgt spid="105475">
                                            <p:txEl>
                                              <p:pRg st="1" end="1"/>
                                            </p:txEl>
                                          </p:spTgt>
                                        </p:tgtEl>
                                        <p:attrNameLst>
                                          <p:attrName>ppt_w</p:attrName>
                                        </p:attrNameLst>
                                      </p:cBhvr>
                                      <p:tavLst>
                                        <p:tav tm="0">
                                          <p:val>
                                            <p:strVal val="#ppt_w+.3"/>
                                          </p:val>
                                        </p:tav>
                                        <p:tav tm="100000">
                                          <p:val>
                                            <p:strVal val="#ppt_w"/>
                                          </p:val>
                                        </p:tav>
                                      </p:tavLst>
                                    </p:anim>
                                    <p:anim calcmode="lin" valueType="num">
                                      <p:cBhvr>
                                        <p:cTn id="22" dur="1000" fill="hold"/>
                                        <p:tgtEl>
                                          <p:spTgt spid="105475">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105475">
                                            <p:txEl>
                                              <p:pRg st="1" end="1"/>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105475">
                                            <p:txEl>
                                              <p:pRg st="2" end="2"/>
                                            </p:txEl>
                                          </p:spTgt>
                                        </p:tgtEl>
                                        <p:attrNameLst>
                                          <p:attrName>style.visibility</p:attrName>
                                        </p:attrNameLst>
                                      </p:cBhvr>
                                      <p:to>
                                        <p:strVal val="visible"/>
                                      </p:to>
                                    </p:set>
                                    <p:anim calcmode="lin" valueType="num">
                                      <p:cBhvr>
                                        <p:cTn id="28" dur="1000" fill="hold"/>
                                        <p:tgtEl>
                                          <p:spTgt spid="105475">
                                            <p:txEl>
                                              <p:pRg st="2" end="2"/>
                                            </p:txEl>
                                          </p:spTgt>
                                        </p:tgtEl>
                                        <p:attrNameLst>
                                          <p:attrName>ppt_w</p:attrName>
                                        </p:attrNameLst>
                                      </p:cBhvr>
                                      <p:tavLst>
                                        <p:tav tm="0">
                                          <p:val>
                                            <p:strVal val="#ppt_w+.3"/>
                                          </p:val>
                                        </p:tav>
                                        <p:tav tm="100000">
                                          <p:val>
                                            <p:strVal val="#ppt_w"/>
                                          </p:val>
                                        </p:tav>
                                      </p:tavLst>
                                    </p:anim>
                                    <p:anim calcmode="lin" valueType="num">
                                      <p:cBhvr>
                                        <p:cTn id="29" dur="1000" fill="hold"/>
                                        <p:tgtEl>
                                          <p:spTgt spid="105475">
                                            <p:txEl>
                                              <p:pRg st="2" end="2"/>
                                            </p:txEl>
                                          </p:spTgt>
                                        </p:tgtEl>
                                        <p:attrNameLst>
                                          <p:attrName>ppt_h</p:attrName>
                                        </p:attrNameLst>
                                      </p:cBhvr>
                                      <p:tavLst>
                                        <p:tav tm="0">
                                          <p:val>
                                            <p:strVal val="#ppt_h"/>
                                          </p:val>
                                        </p:tav>
                                        <p:tav tm="100000">
                                          <p:val>
                                            <p:strVal val="#ppt_h"/>
                                          </p:val>
                                        </p:tav>
                                      </p:tavLst>
                                    </p:anim>
                                    <p:animEffect transition="in" filter="fade">
                                      <p:cBhvr>
                                        <p:cTn id="30" dur="1000"/>
                                        <p:tgtEl>
                                          <p:spTgt spid="105475">
                                            <p:txEl>
                                              <p:pRg st="2" end="2"/>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0" presetClass="entr" presetSubtype="0" decel="100000" fill="hold" grpId="0" nodeType="clickEffect">
                                  <p:stCondLst>
                                    <p:cond delay="0"/>
                                  </p:stCondLst>
                                  <p:childTnLst>
                                    <p:set>
                                      <p:cBhvr>
                                        <p:cTn id="34" dur="1" fill="hold">
                                          <p:stCondLst>
                                            <p:cond delay="0"/>
                                          </p:stCondLst>
                                        </p:cTn>
                                        <p:tgtEl>
                                          <p:spTgt spid="105475">
                                            <p:txEl>
                                              <p:pRg st="3" end="3"/>
                                            </p:txEl>
                                          </p:spTgt>
                                        </p:tgtEl>
                                        <p:attrNameLst>
                                          <p:attrName>style.visibility</p:attrName>
                                        </p:attrNameLst>
                                      </p:cBhvr>
                                      <p:to>
                                        <p:strVal val="visible"/>
                                      </p:to>
                                    </p:set>
                                    <p:anim calcmode="lin" valueType="num">
                                      <p:cBhvr>
                                        <p:cTn id="35" dur="1000" fill="hold"/>
                                        <p:tgtEl>
                                          <p:spTgt spid="105475">
                                            <p:txEl>
                                              <p:pRg st="3" end="3"/>
                                            </p:txEl>
                                          </p:spTgt>
                                        </p:tgtEl>
                                        <p:attrNameLst>
                                          <p:attrName>ppt_w</p:attrName>
                                        </p:attrNameLst>
                                      </p:cBhvr>
                                      <p:tavLst>
                                        <p:tav tm="0">
                                          <p:val>
                                            <p:strVal val="#ppt_w+.3"/>
                                          </p:val>
                                        </p:tav>
                                        <p:tav tm="100000">
                                          <p:val>
                                            <p:strVal val="#ppt_w"/>
                                          </p:val>
                                        </p:tav>
                                      </p:tavLst>
                                    </p:anim>
                                    <p:anim calcmode="lin" valueType="num">
                                      <p:cBhvr>
                                        <p:cTn id="36" dur="1000" fill="hold"/>
                                        <p:tgtEl>
                                          <p:spTgt spid="105475">
                                            <p:txEl>
                                              <p:pRg st="3" end="3"/>
                                            </p:txEl>
                                          </p:spTgt>
                                        </p:tgtEl>
                                        <p:attrNameLst>
                                          <p:attrName>ppt_h</p:attrName>
                                        </p:attrNameLst>
                                      </p:cBhvr>
                                      <p:tavLst>
                                        <p:tav tm="0">
                                          <p:val>
                                            <p:strVal val="#ppt_h"/>
                                          </p:val>
                                        </p:tav>
                                        <p:tav tm="100000">
                                          <p:val>
                                            <p:strVal val="#ppt_h"/>
                                          </p:val>
                                        </p:tav>
                                      </p:tavLst>
                                    </p:anim>
                                    <p:animEffect transition="in" filter="fade">
                                      <p:cBhvr>
                                        <p:cTn id="37" dur="1000"/>
                                        <p:tgtEl>
                                          <p:spTgt spid="105475">
                                            <p:txEl>
                                              <p:pRg st="3" end="3"/>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0" presetClass="entr" presetSubtype="0" decel="100000" fill="hold" grpId="0" nodeType="clickEffect">
                                  <p:stCondLst>
                                    <p:cond delay="0"/>
                                  </p:stCondLst>
                                  <p:childTnLst>
                                    <p:set>
                                      <p:cBhvr>
                                        <p:cTn id="41" dur="1" fill="hold">
                                          <p:stCondLst>
                                            <p:cond delay="0"/>
                                          </p:stCondLst>
                                        </p:cTn>
                                        <p:tgtEl>
                                          <p:spTgt spid="105475">
                                            <p:txEl>
                                              <p:pRg st="4" end="4"/>
                                            </p:txEl>
                                          </p:spTgt>
                                        </p:tgtEl>
                                        <p:attrNameLst>
                                          <p:attrName>style.visibility</p:attrName>
                                        </p:attrNameLst>
                                      </p:cBhvr>
                                      <p:to>
                                        <p:strVal val="visible"/>
                                      </p:to>
                                    </p:set>
                                    <p:anim calcmode="lin" valueType="num">
                                      <p:cBhvr>
                                        <p:cTn id="42" dur="1000" fill="hold"/>
                                        <p:tgtEl>
                                          <p:spTgt spid="105475">
                                            <p:txEl>
                                              <p:pRg st="4" end="4"/>
                                            </p:txEl>
                                          </p:spTgt>
                                        </p:tgtEl>
                                        <p:attrNameLst>
                                          <p:attrName>ppt_w</p:attrName>
                                        </p:attrNameLst>
                                      </p:cBhvr>
                                      <p:tavLst>
                                        <p:tav tm="0">
                                          <p:val>
                                            <p:strVal val="#ppt_w+.3"/>
                                          </p:val>
                                        </p:tav>
                                        <p:tav tm="100000">
                                          <p:val>
                                            <p:strVal val="#ppt_w"/>
                                          </p:val>
                                        </p:tav>
                                      </p:tavLst>
                                    </p:anim>
                                    <p:anim calcmode="lin" valueType="num">
                                      <p:cBhvr>
                                        <p:cTn id="43" dur="1000" fill="hold"/>
                                        <p:tgtEl>
                                          <p:spTgt spid="105475">
                                            <p:txEl>
                                              <p:pRg st="4" end="4"/>
                                            </p:txEl>
                                          </p:spTgt>
                                        </p:tgtEl>
                                        <p:attrNameLst>
                                          <p:attrName>ppt_h</p:attrName>
                                        </p:attrNameLst>
                                      </p:cBhvr>
                                      <p:tavLst>
                                        <p:tav tm="0">
                                          <p:val>
                                            <p:strVal val="#ppt_h"/>
                                          </p:val>
                                        </p:tav>
                                        <p:tav tm="100000">
                                          <p:val>
                                            <p:strVal val="#ppt_h"/>
                                          </p:val>
                                        </p:tav>
                                      </p:tavLst>
                                    </p:anim>
                                    <p:animEffect transition="in" filter="fade">
                                      <p:cBhvr>
                                        <p:cTn id="44" dur="1000"/>
                                        <p:tgtEl>
                                          <p:spTgt spid="10547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4" grpId="0"/>
      <p:bldP spid="10547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t>What does this mean for secondary schools?</a:t>
            </a:r>
          </a:p>
        </p:txBody>
      </p:sp>
      <p:sp>
        <p:nvSpPr>
          <p:cNvPr id="25603" name="Rectangle 3"/>
          <p:cNvSpPr>
            <a:spLocks noGrp="1" noChangeArrowheads="1"/>
          </p:cNvSpPr>
          <p:nvPr>
            <p:ph type="body" idx="1"/>
          </p:nvPr>
        </p:nvSpPr>
        <p:spPr>
          <a:xfrm>
            <a:off x="457200" y="2514600"/>
            <a:ext cx="8229600" cy="3616325"/>
          </a:xfrm>
        </p:spPr>
        <p:txBody>
          <a:bodyPr/>
          <a:lstStyle/>
          <a:p>
            <a:pPr>
              <a:lnSpc>
                <a:spcPct val="90000"/>
              </a:lnSpc>
            </a:pPr>
            <a:r>
              <a:rPr lang="en-US"/>
              <a:t>One out of seven high school sophomores if from a language minority group.</a:t>
            </a:r>
          </a:p>
          <a:p>
            <a:pPr>
              <a:lnSpc>
                <a:spcPct val="90000"/>
              </a:lnSpc>
            </a:pPr>
            <a:r>
              <a:rPr lang="en-US"/>
              <a:t>2.7% of the secondary school population are newcomer students.</a:t>
            </a:r>
          </a:p>
          <a:p>
            <a:pPr>
              <a:lnSpc>
                <a:spcPct val="90000"/>
              </a:lnSpc>
            </a:pPr>
            <a:r>
              <a:rPr lang="en-US"/>
              <a:t>10.6% of the ELLs in secondary schools may be students with interrupted formal schooling.</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a:xfrm>
            <a:off x="0" y="277813"/>
            <a:ext cx="8229600" cy="1139825"/>
          </a:xfrm>
        </p:spPr>
        <p:txBody>
          <a:bodyPr/>
          <a:lstStyle/>
          <a:p>
            <a:r>
              <a:rPr lang="en-US" sz="4800"/>
              <a:t>Impact to the community:</a:t>
            </a:r>
          </a:p>
        </p:txBody>
      </p:sp>
      <p:sp>
        <p:nvSpPr>
          <p:cNvPr id="27651" name="Rectangle 3"/>
          <p:cNvSpPr>
            <a:spLocks noGrp="1" noChangeArrowheads="1"/>
          </p:cNvSpPr>
          <p:nvPr>
            <p:ph type="body" idx="4294967295"/>
          </p:nvPr>
        </p:nvSpPr>
        <p:spPr>
          <a:xfrm>
            <a:off x="0" y="2327275"/>
            <a:ext cx="8229600" cy="4530725"/>
          </a:xfrm>
        </p:spPr>
        <p:txBody>
          <a:bodyPr/>
          <a:lstStyle/>
          <a:p>
            <a:pPr>
              <a:lnSpc>
                <a:spcPct val="90000"/>
              </a:lnSpc>
            </a:pPr>
            <a:r>
              <a:rPr lang="en-US"/>
              <a:t>21% of Latino youth are dropouts (8% white, 12% black)</a:t>
            </a:r>
          </a:p>
          <a:p>
            <a:pPr>
              <a:lnSpc>
                <a:spcPct val="90000"/>
              </a:lnSpc>
            </a:pPr>
            <a:r>
              <a:rPr lang="en-US"/>
              <a:t>40% of Latino youth speak English poorly </a:t>
            </a:r>
          </a:p>
          <a:p>
            <a:pPr>
              <a:lnSpc>
                <a:spcPct val="90000"/>
              </a:lnSpc>
            </a:pPr>
            <a:r>
              <a:rPr lang="en-US"/>
              <a:t>39% of Mexican immigrants drop out</a:t>
            </a:r>
          </a:p>
          <a:p>
            <a:pPr>
              <a:lnSpc>
                <a:spcPct val="90000"/>
              </a:lnSpc>
            </a:pPr>
            <a:r>
              <a:rPr lang="en-US"/>
              <a:t>Latino youth have little more than a 50-50 chance of graduation</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n-US"/>
              <a:t>ELL? ELD? ESL?</a:t>
            </a:r>
          </a:p>
        </p:txBody>
      </p:sp>
      <p:sp>
        <p:nvSpPr>
          <p:cNvPr id="94211" name="Rectangle 3"/>
          <p:cNvSpPr>
            <a:spLocks noGrp="1" noChangeArrowheads="1"/>
          </p:cNvSpPr>
          <p:nvPr>
            <p:ph type="body" idx="1"/>
          </p:nvPr>
        </p:nvSpPr>
        <p:spPr/>
        <p:txBody>
          <a:bodyPr/>
          <a:lstStyle/>
          <a:p>
            <a:pPr>
              <a:lnSpc>
                <a:spcPct val="90000"/>
              </a:lnSpc>
            </a:pPr>
            <a:r>
              <a:rPr lang="en-US"/>
              <a:t>ELL stands for English Language Learner</a:t>
            </a:r>
          </a:p>
          <a:p>
            <a:pPr lvl="1">
              <a:lnSpc>
                <a:spcPct val="90000"/>
              </a:lnSpc>
            </a:pPr>
            <a:r>
              <a:rPr lang="en-US"/>
              <a:t>Student</a:t>
            </a:r>
          </a:p>
          <a:p>
            <a:pPr>
              <a:lnSpc>
                <a:spcPct val="90000"/>
              </a:lnSpc>
            </a:pPr>
            <a:r>
              <a:rPr lang="en-US"/>
              <a:t>ELD stands for English Language Development</a:t>
            </a:r>
          </a:p>
          <a:p>
            <a:pPr lvl="1">
              <a:lnSpc>
                <a:spcPct val="90000"/>
              </a:lnSpc>
            </a:pPr>
            <a:r>
              <a:rPr lang="en-US"/>
              <a:t>Class</a:t>
            </a:r>
          </a:p>
          <a:p>
            <a:pPr>
              <a:lnSpc>
                <a:spcPct val="90000"/>
              </a:lnSpc>
            </a:pPr>
            <a:r>
              <a:rPr lang="en-US"/>
              <a:t>ESL stands for English as a Second Language</a:t>
            </a:r>
          </a:p>
          <a:p>
            <a:pPr lvl="1">
              <a:lnSpc>
                <a:spcPct val="90000"/>
              </a:lnSpc>
            </a:pPr>
            <a:r>
              <a:rPr lang="en-US"/>
              <a:t>Subject</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sz="4000"/>
              <a:t>Limited English Proficient Students</a:t>
            </a:r>
          </a:p>
        </p:txBody>
      </p:sp>
      <p:sp>
        <p:nvSpPr>
          <p:cNvPr id="61443" name="Rectangle 3"/>
          <p:cNvSpPr>
            <a:spLocks noGrp="1" noChangeArrowheads="1"/>
          </p:cNvSpPr>
          <p:nvPr>
            <p:ph type="body" idx="1"/>
          </p:nvPr>
        </p:nvSpPr>
        <p:spPr>
          <a:xfrm>
            <a:off x="457200" y="1676400"/>
            <a:ext cx="8229600" cy="4454525"/>
          </a:xfrm>
        </p:spPr>
        <p:txBody>
          <a:bodyPr/>
          <a:lstStyle/>
          <a:p>
            <a:r>
              <a:rPr lang="en-US"/>
              <a:t>More than 10 million students currently enrolled in the U.S. come from home in which a language other English is spoken.</a:t>
            </a:r>
          </a:p>
          <a:p>
            <a:r>
              <a:rPr lang="en-US"/>
              <a:t>Close to 4 million language minority students do not yet have sufficient skills in English to succeed in an English-only classroom. </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t>Changes for ESL  in TN</a:t>
            </a:r>
          </a:p>
        </p:txBody>
      </p:sp>
      <p:sp>
        <p:nvSpPr>
          <p:cNvPr id="33795" name="Rectangle 3"/>
          <p:cNvSpPr>
            <a:spLocks noGrp="1" noChangeArrowheads="1"/>
          </p:cNvSpPr>
          <p:nvPr>
            <p:ph type="body" idx="1"/>
          </p:nvPr>
        </p:nvSpPr>
        <p:spPr/>
        <p:txBody>
          <a:bodyPr/>
          <a:lstStyle/>
          <a:p>
            <a:r>
              <a:rPr lang="en-US"/>
              <a:t>New accommodations for testing</a:t>
            </a:r>
          </a:p>
          <a:p>
            <a:r>
              <a:rPr lang="en-US"/>
              <a:t>New criteria for first year ELLs</a:t>
            </a:r>
          </a:p>
          <a:p>
            <a:r>
              <a:rPr lang="en-US"/>
              <a:t>Data collection</a:t>
            </a:r>
          </a:p>
          <a:p>
            <a:r>
              <a:rPr lang="en-US"/>
              <a:t>Test</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US" sz="4000"/>
              <a:t>Appropriate Assessment from </a:t>
            </a:r>
            <a:r>
              <a:rPr lang="en-US" sz="3200"/>
              <a:t>Kathleen Leos, Associate Deputy Secretary</a:t>
            </a:r>
          </a:p>
        </p:txBody>
      </p:sp>
      <p:sp>
        <p:nvSpPr>
          <p:cNvPr id="88067" name="Rectangle 3"/>
          <p:cNvSpPr>
            <a:spLocks noGrp="1" noChangeArrowheads="1"/>
          </p:cNvSpPr>
          <p:nvPr>
            <p:ph type="body" idx="1"/>
          </p:nvPr>
        </p:nvSpPr>
        <p:spPr/>
        <p:txBody>
          <a:bodyPr/>
          <a:lstStyle/>
          <a:p>
            <a:pPr>
              <a:buFont typeface="Wingdings" pitchFamily="2" charset="2"/>
              <a:buNone/>
            </a:pPr>
            <a:r>
              <a:rPr lang="en-US"/>
              <a:t>“English language proficiency and Language arts Assessment are not designed for the same Purpose.  English Language arts assessment Should not be used to measure English language Proficiency.”  </a:t>
            </a:r>
          </a:p>
          <a:p>
            <a:pPr>
              <a:buFont typeface="Wingdings" pitchFamily="2" charset="2"/>
              <a:buNone/>
            </a:pPr>
            <a:endParaRPr lang="en-US"/>
          </a:p>
          <a:p>
            <a:pPr>
              <a:buFont typeface="Wingdings" pitchFamily="2" charset="2"/>
              <a:buNone/>
            </a:pPr>
            <a:r>
              <a:rPr lang="en-US" sz="1800" i="1"/>
              <a:t>From a powerpoint:  “Office of English Language Acquisition”  given January 2007.</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a:t>Program designs</a:t>
            </a:r>
          </a:p>
        </p:txBody>
      </p:sp>
      <p:sp>
        <p:nvSpPr>
          <p:cNvPr id="55299" name="Rectangle 3"/>
          <p:cNvSpPr>
            <a:spLocks noGrp="1" noChangeArrowheads="1"/>
          </p:cNvSpPr>
          <p:nvPr>
            <p:ph type="body" idx="1"/>
          </p:nvPr>
        </p:nvSpPr>
        <p:spPr/>
        <p:txBody>
          <a:bodyPr/>
          <a:lstStyle/>
          <a:p>
            <a:r>
              <a:rPr lang="en-US" dirty="0"/>
              <a:t>Basically:  Bilingual or English-only</a:t>
            </a:r>
          </a:p>
          <a:p>
            <a:r>
              <a:rPr lang="en-US" dirty="0"/>
              <a:t>In Tennessee:</a:t>
            </a:r>
          </a:p>
          <a:p>
            <a:pPr>
              <a:buFont typeface="Wingdings" pitchFamily="2" charset="2"/>
              <a:buNone/>
            </a:pPr>
            <a:r>
              <a:rPr lang="en-US" dirty="0"/>
              <a:t>         Pull-out</a:t>
            </a:r>
          </a:p>
          <a:p>
            <a:pPr>
              <a:buFont typeface="Wingdings" pitchFamily="2" charset="2"/>
              <a:buNone/>
            </a:pPr>
            <a:r>
              <a:rPr lang="en-US" dirty="0"/>
              <a:t>         Structured immersion</a:t>
            </a:r>
          </a:p>
          <a:p>
            <a:pPr>
              <a:buFont typeface="Wingdings" pitchFamily="2" charset="2"/>
              <a:buNone/>
            </a:pPr>
            <a:r>
              <a:rPr lang="en-US" dirty="0"/>
              <a:t>         </a:t>
            </a:r>
            <a:r>
              <a:rPr lang="en-US" dirty="0" smtClean="0"/>
              <a:t>Sheltered immersion </a:t>
            </a:r>
          </a:p>
          <a:p>
            <a:pPr>
              <a:buFont typeface="Wingdings" pitchFamily="2" charset="2"/>
              <a:buNone/>
            </a:pPr>
            <a:r>
              <a:rPr lang="en-US" dirty="0"/>
              <a:t>	</a:t>
            </a:r>
            <a:r>
              <a:rPr lang="en-US" dirty="0" smtClean="0"/>
              <a:t>		(also called alternate 				immersion)</a:t>
            </a:r>
            <a:endParaRPr lang="en-US" dirty="0"/>
          </a:p>
          <a:p>
            <a:pPr>
              <a:buFont typeface="Wingdings" pitchFamily="2" charset="2"/>
              <a:buChar char="q"/>
            </a:pPr>
            <a:endParaRPr 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457200" y="277813"/>
            <a:ext cx="8229600" cy="2008187"/>
          </a:xfrm>
        </p:spPr>
        <p:txBody>
          <a:bodyPr/>
          <a:lstStyle/>
          <a:p>
            <a:r>
              <a:rPr lang="en-US" sz="4000"/>
              <a:t>Program designs recognized by the federal government</a:t>
            </a:r>
            <a:br>
              <a:rPr lang="en-US" sz="4000"/>
            </a:br>
            <a:r>
              <a:rPr lang="en-US" sz="4000"/>
              <a:t/>
            </a:r>
            <a:br>
              <a:rPr lang="en-US" sz="4000"/>
            </a:br>
            <a:endParaRPr lang="en-US" sz="4000"/>
          </a:p>
        </p:txBody>
      </p:sp>
      <p:sp>
        <p:nvSpPr>
          <p:cNvPr id="56323" name="Rectangle 3"/>
          <p:cNvSpPr>
            <a:spLocks noGrp="1" noChangeArrowheads="1"/>
          </p:cNvSpPr>
          <p:nvPr>
            <p:ph type="body" idx="1"/>
          </p:nvPr>
        </p:nvSpPr>
        <p:spPr/>
        <p:txBody>
          <a:bodyPr/>
          <a:lstStyle/>
          <a:p>
            <a:pPr>
              <a:lnSpc>
                <a:spcPct val="90000"/>
              </a:lnSpc>
              <a:buFont typeface="Wingdings" pitchFamily="2" charset="2"/>
              <a:buNone/>
            </a:pPr>
            <a:r>
              <a:rPr lang="en-US" sz="2400"/>
              <a:t>Bilingual:</a:t>
            </a:r>
          </a:p>
          <a:p>
            <a:pPr>
              <a:lnSpc>
                <a:spcPct val="90000"/>
              </a:lnSpc>
              <a:buFont typeface="Wingdings" pitchFamily="2" charset="2"/>
              <a:buChar char="v"/>
            </a:pPr>
            <a:r>
              <a:rPr lang="en-US" sz="2400"/>
              <a:t>Early exit</a:t>
            </a:r>
          </a:p>
          <a:p>
            <a:pPr>
              <a:lnSpc>
                <a:spcPct val="90000"/>
              </a:lnSpc>
              <a:buFont typeface="Wingdings" pitchFamily="2" charset="2"/>
              <a:buChar char="v"/>
            </a:pPr>
            <a:r>
              <a:rPr lang="en-US" sz="2400"/>
              <a:t>Late exit</a:t>
            </a:r>
          </a:p>
          <a:p>
            <a:pPr>
              <a:lnSpc>
                <a:spcPct val="90000"/>
              </a:lnSpc>
              <a:buFont typeface="Wingdings" pitchFamily="2" charset="2"/>
              <a:buChar char="v"/>
            </a:pPr>
            <a:r>
              <a:rPr lang="en-US" sz="2400"/>
              <a:t>Dual immersion</a:t>
            </a:r>
          </a:p>
          <a:p>
            <a:pPr>
              <a:lnSpc>
                <a:spcPct val="90000"/>
              </a:lnSpc>
              <a:buFont typeface="Wingdings" pitchFamily="2" charset="2"/>
              <a:buNone/>
            </a:pPr>
            <a:r>
              <a:rPr lang="en-US" sz="2400"/>
              <a:t>ESL:</a:t>
            </a:r>
          </a:p>
          <a:p>
            <a:pPr>
              <a:lnSpc>
                <a:spcPct val="90000"/>
              </a:lnSpc>
              <a:buFont typeface="Wingdings" pitchFamily="2" charset="2"/>
              <a:buChar char="v"/>
            </a:pPr>
            <a:r>
              <a:rPr lang="en-US" sz="2400"/>
              <a:t>Pull out</a:t>
            </a:r>
          </a:p>
          <a:p>
            <a:pPr>
              <a:lnSpc>
                <a:spcPct val="90000"/>
              </a:lnSpc>
              <a:buFont typeface="Wingdings" pitchFamily="2" charset="2"/>
              <a:buChar char="v"/>
            </a:pPr>
            <a:r>
              <a:rPr lang="en-US" sz="2400"/>
              <a:t>Push in</a:t>
            </a:r>
          </a:p>
          <a:p>
            <a:pPr>
              <a:lnSpc>
                <a:spcPct val="90000"/>
              </a:lnSpc>
              <a:buFont typeface="Wingdings" pitchFamily="2" charset="2"/>
              <a:buChar char="v"/>
            </a:pPr>
            <a:r>
              <a:rPr lang="en-US" sz="2400"/>
              <a:t>Structured immersion</a:t>
            </a:r>
          </a:p>
          <a:p>
            <a:pPr>
              <a:lnSpc>
                <a:spcPct val="90000"/>
              </a:lnSpc>
              <a:buFont typeface="Wingdings" pitchFamily="2" charset="2"/>
              <a:buChar char="v"/>
            </a:pPr>
            <a:r>
              <a:rPr lang="en-US" sz="2400"/>
              <a:t>Specially designed academic instruction in English</a:t>
            </a:r>
          </a:p>
          <a:p>
            <a:pPr>
              <a:lnSpc>
                <a:spcPct val="90000"/>
              </a:lnSpc>
              <a:buFont typeface="Wingdings" pitchFamily="2" charset="2"/>
              <a:buChar char="v"/>
            </a:pPr>
            <a:r>
              <a:rPr lang="en-US" sz="2400"/>
              <a:t>Sheltered classes/content based classes</a:t>
            </a:r>
          </a:p>
          <a:p>
            <a:pPr>
              <a:lnSpc>
                <a:spcPct val="90000"/>
              </a:lnSpc>
              <a:buFont typeface="Wingdings" pitchFamily="2" charset="2"/>
              <a:buChar char="v"/>
            </a:pPr>
            <a:endParaRPr lang="en-US" sz="2400"/>
          </a:p>
          <a:p>
            <a:pPr>
              <a:lnSpc>
                <a:spcPct val="90000"/>
              </a:lnSpc>
              <a:buFont typeface="Wingdings" pitchFamily="2" charset="2"/>
              <a:buChar char="v"/>
            </a:pPr>
            <a:endParaRPr lang="en-US" sz="2400"/>
          </a:p>
          <a:p>
            <a:pPr>
              <a:lnSpc>
                <a:spcPct val="90000"/>
              </a:lnSpc>
              <a:buFont typeface="Wingdings" pitchFamily="2" charset="2"/>
              <a:buChar char="v"/>
            </a:pPr>
            <a:endParaRPr 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2" name="Rectangle 4"/>
          <p:cNvSpPr>
            <a:spLocks noGrp="1" noChangeArrowheads="1"/>
          </p:cNvSpPr>
          <p:nvPr>
            <p:ph type="title"/>
          </p:nvPr>
        </p:nvSpPr>
        <p:spPr/>
        <p:txBody>
          <a:bodyPr/>
          <a:lstStyle/>
          <a:p>
            <a:r>
              <a:rPr lang="en-US"/>
              <a:t>ESL Teacher:Student Ratio</a:t>
            </a:r>
          </a:p>
        </p:txBody>
      </p:sp>
      <p:sp>
        <p:nvSpPr>
          <p:cNvPr id="63493" name="Rectangle 5"/>
          <p:cNvSpPr>
            <a:spLocks noGrp="1" noChangeArrowheads="1"/>
          </p:cNvSpPr>
          <p:nvPr>
            <p:ph type="body" idx="1"/>
          </p:nvPr>
        </p:nvSpPr>
        <p:spPr/>
        <p:txBody>
          <a:bodyPr/>
          <a:lstStyle/>
          <a:p>
            <a:r>
              <a:rPr lang="en-US" dirty="0"/>
              <a:t>Currently: 1:45 for </a:t>
            </a:r>
            <a:r>
              <a:rPr lang="en-US" dirty="0" smtClean="0"/>
              <a:t>funding</a:t>
            </a:r>
            <a:endParaRPr lang="en-US" dirty="0"/>
          </a:p>
          <a:p>
            <a:r>
              <a:rPr lang="en-US" dirty="0"/>
              <a:t>Proposed:  to be lowered every year </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r>
              <a:rPr lang="en-US" sz="6000"/>
              <a:t>ESL – Best Practices</a:t>
            </a:r>
          </a:p>
        </p:txBody>
      </p:sp>
      <p:sp>
        <p:nvSpPr>
          <p:cNvPr id="119811" name="Rectangle 3"/>
          <p:cNvSpPr>
            <a:spLocks noGrp="1" noChangeArrowheads="1"/>
          </p:cNvSpPr>
          <p:nvPr>
            <p:ph type="body" idx="1"/>
          </p:nvPr>
        </p:nvSpPr>
        <p:spPr/>
        <p:txBody>
          <a:bodyPr/>
          <a:lstStyle/>
          <a:p>
            <a:r>
              <a:rPr lang="en-US"/>
              <a:t>Goal 1:  To use English to communicate in social settings.</a:t>
            </a:r>
          </a:p>
          <a:p>
            <a:r>
              <a:rPr lang="en-US"/>
              <a:t>Goal 2:  To use English to achieve academically in all content areas</a:t>
            </a:r>
          </a:p>
          <a:p>
            <a:r>
              <a:rPr lang="en-US"/>
              <a:t>Goal 3:  To use English in socially and culturally appropriate ways.</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9810"/>
                                        </p:tgtEl>
                                        <p:attrNameLst>
                                          <p:attrName>style.visibility</p:attrName>
                                        </p:attrNameLst>
                                      </p:cBhvr>
                                      <p:to>
                                        <p:strVal val="visible"/>
                                      </p:to>
                                    </p:set>
                                    <p:animEffect transition="in" filter="fade">
                                      <p:cBhvr>
                                        <p:cTn id="7" dur="2000"/>
                                        <p:tgtEl>
                                          <p:spTgt spid="1198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9811">
                                            <p:txEl>
                                              <p:pRg st="0" end="0"/>
                                            </p:txEl>
                                          </p:spTgt>
                                        </p:tgtEl>
                                        <p:attrNameLst>
                                          <p:attrName>style.visibility</p:attrName>
                                        </p:attrNameLst>
                                      </p:cBhvr>
                                      <p:to>
                                        <p:strVal val="visible"/>
                                      </p:to>
                                    </p:set>
                                    <p:animEffect transition="in" filter="fade">
                                      <p:cBhvr>
                                        <p:cTn id="12" dur="2000"/>
                                        <p:tgtEl>
                                          <p:spTgt spid="119811">
                                            <p:txEl>
                                              <p:pRg st="0" end="0"/>
                                            </p:txEl>
                                          </p:spTgt>
                                        </p:tgtEl>
                                      </p:cBhvr>
                                    </p:animEffect>
                                  </p:childTnLst>
                                  <p:subTnLst>
                                    <p:animClr clrSpc="rgb" dir="cw">
                                      <p:cBhvr override="childStyle">
                                        <p:cTn dur="1" fill="hold" display="0" masterRel="nextClick" afterEffect="1"/>
                                        <p:tgtEl>
                                          <p:spTgt spid="119811">
                                            <p:txEl>
                                              <p:pRg st="0" end="0"/>
                                            </p:txEl>
                                          </p:spTgt>
                                        </p:tgtEl>
                                        <p:attrNameLst>
                                          <p:attrName>ppt_c</p:attrName>
                                        </p:attrNameLst>
                                      </p:cBhvr>
                                      <p:to>
                                        <a:schemeClr val="bg2"/>
                                      </p:to>
                                    </p:animClr>
                                  </p:sub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9811">
                                            <p:txEl>
                                              <p:pRg st="1" end="1"/>
                                            </p:txEl>
                                          </p:spTgt>
                                        </p:tgtEl>
                                        <p:attrNameLst>
                                          <p:attrName>style.visibility</p:attrName>
                                        </p:attrNameLst>
                                      </p:cBhvr>
                                      <p:to>
                                        <p:strVal val="visible"/>
                                      </p:to>
                                    </p:set>
                                    <p:animEffect transition="in" filter="fade">
                                      <p:cBhvr>
                                        <p:cTn id="17" dur="2000"/>
                                        <p:tgtEl>
                                          <p:spTgt spid="119811">
                                            <p:txEl>
                                              <p:pRg st="1" end="1"/>
                                            </p:txEl>
                                          </p:spTgt>
                                        </p:tgtEl>
                                      </p:cBhvr>
                                    </p:animEffect>
                                  </p:childTnLst>
                                  <p:subTnLst>
                                    <p:animClr clrSpc="rgb" dir="cw">
                                      <p:cBhvr override="childStyle">
                                        <p:cTn dur="1" fill="hold" display="0" masterRel="nextClick" afterEffect="1"/>
                                        <p:tgtEl>
                                          <p:spTgt spid="119811">
                                            <p:txEl>
                                              <p:pRg st="1" end="1"/>
                                            </p:txEl>
                                          </p:spTgt>
                                        </p:tgtEl>
                                        <p:attrNameLst>
                                          <p:attrName>ppt_c</p:attrName>
                                        </p:attrNameLst>
                                      </p:cBhvr>
                                      <p:to>
                                        <a:schemeClr val="bg2"/>
                                      </p:to>
                                    </p:animClr>
                                  </p:sub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9811">
                                            <p:txEl>
                                              <p:pRg st="2" end="2"/>
                                            </p:txEl>
                                          </p:spTgt>
                                        </p:tgtEl>
                                        <p:attrNameLst>
                                          <p:attrName>style.visibility</p:attrName>
                                        </p:attrNameLst>
                                      </p:cBhvr>
                                      <p:to>
                                        <p:strVal val="visible"/>
                                      </p:to>
                                    </p:set>
                                    <p:animEffect transition="in" filter="fade">
                                      <p:cBhvr>
                                        <p:cTn id="22" dur="2000"/>
                                        <p:tgtEl>
                                          <p:spTgt spid="119811">
                                            <p:txEl>
                                              <p:pRg st="2" end="2"/>
                                            </p:txEl>
                                          </p:spTgt>
                                        </p:tgtEl>
                                      </p:cBhvr>
                                    </p:animEffect>
                                  </p:childTnLst>
                                  <p:subTnLst>
                                    <p:animClr clrSpc="rgb" dir="cw">
                                      <p:cBhvr override="childStyle">
                                        <p:cTn dur="1" fill="hold" display="0" masterRel="nextClick" afterEffect="1"/>
                                        <p:tgtEl>
                                          <p:spTgt spid="119811">
                                            <p:txEl>
                                              <p:pRg st="2" end="2"/>
                                            </p:txEl>
                                          </p:spTgt>
                                        </p:tgtEl>
                                        <p:attrNameLst>
                                          <p:attrName>ppt_c</p:attrName>
                                        </p:attrNameLst>
                                      </p:cBhvr>
                                      <p:to>
                                        <a:schemeClr val="bg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0" grpId="0"/>
      <p:bldP spid="119811" grpId="0" build="p"/>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r>
              <a:rPr lang="en-US"/>
              <a:t>Best Practices are based on these tenets.</a:t>
            </a:r>
          </a:p>
        </p:txBody>
      </p:sp>
      <p:sp>
        <p:nvSpPr>
          <p:cNvPr id="120835" name="Rectangle 3"/>
          <p:cNvSpPr>
            <a:spLocks noGrp="1" noChangeArrowheads="1"/>
          </p:cNvSpPr>
          <p:nvPr>
            <p:ph type="body" idx="1"/>
          </p:nvPr>
        </p:nvSpPr>
        <p:spPr/>
        <p:txBody>
          <a:bodyPr/>
          <a:lstStyle/>
          <a:p>
            <a:pPr>
              <a:lnSpc>
                <a:spcPct val="90000"/>
              </a:lnSpc>
            </a:pPr>
            <a:r>
              <a:rPr lang="en-US" sz="2400"/>
              <a:t>Language is functional.</a:t>
            </a:r>
          </a:p>
          <a:p>
            <a:pPr>
              <a:lnSpc>
                <a:spcPct val="90000"/>
              </a:lnSpc>
            </a:pPr>
            <a:r>
              <a:rPr lang="en-US" sz="2400"/>
              <a:t>Language varies.</a:t>
            </a:r>
          </a:p>
          <a:p>
            <a:pPr>
              <a:lnSpc>
                <a:spcPct val="90000"/>
              </a:lnSpc>
            </a:pPr>
            <a:r>
              <a:rPr lang="en-US" sz="2400"/>
              <a:t>Language learning is cultural learning.</a:t>
            </a:r>
          </a:p>
          <a:p>
            <a:pPr>
              <a:lnSpc>
                <a:spcPct val="90000"/>
              </a:lnSpc>
            </a:pPr>
            <a:r>
              <a:rPr lang="en-US" sz="2400"/>
              <a:t>Language acquisition occurs through meaning:  use and interaction.</a:t>
            </a:r>
          </a:p>
          <a:p>
            <a:pPr>
              <a:lnSpc>
                <a:spcPct val="90000"/>
              </a:lnSpc>
            </a:pPr>
            <a:r>
              <a:rPr lang="en-US" sz="2400"/>
              <a:t>Language processes develop interdependently.</a:t>
            </a:r>
          </a:p>
          <a:p>
            <a:pPr>
              <a:lnSpc>
                <a:spcPct val="90000"/>
              </a:lnSpc>
            </a:pPr>
            <a:r>
              <a:rPr lang="en-US" sz="2400"/>
              <a:t>Native language proficiency contributes to second language acquisition.</a:t>
            </a:r>
          </a:p>
          <a:p>
            <a:pPr>
              <a:lnSpc>
                <a:spcPct val="90000"/>
              </a:lnSpc>
            </a:pPr>
            <a:r>
              <a:rPr lang="en-US" sz="2400"/>
              <a:t>Bilingualism is an individual and a societal asset.</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0835">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120835">
                                            <p:txEl>
                                              <p:pRg st="0" end="0"/>
                                            </p:txEl>
                                          </p:spTgt>
                                        </p:tgtEl>
                                        <p:attrNameLst>
                                          <p:attrName>ppt_c</p:attrName>
                                        </p:attrNameLst>
                                      </p:cBhvr>
                                      <p:to>
                                        <a:schemeClr val="bg2"/>
                                      </p:to>
                                    </p:animClr>
                                  </p:sub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0835">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120835">
                                            <p:txEl>
                                              <p:pRg st="1" end="1"/>
                                            </p:txEl>
                                          </p:spTgt>
                                        </p:tgtEl>
                                        <p:attrNameLst>
                                          <p:attrName>ppt_c</p:attrName>
                                        </p:attrNameLst>
                                      </p:cBhvr>
                                      <p:to>
                                        <a:schemeClr val="bg2"/>
                                      </p:to>
                                    </p:animClr>
                                  </p:sub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0835">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20835">
                                            <p:txEl>
                                              <p:pRg st="2" end="2"/>
                                            </p:txEl>
                                          </p:spTgt>
                                        </p:tgtEl>
                                        <p:attrNameLst>
                                          <p:attrName>ppt_c</p:attrName>
                                        </p:attrNameLst>
                                      </p:cBhvr>
                                      <p:to>
                                        <a:schemeClr val="bg2"/>
                                      </p:to>
                                    </p:animClr>
                                  </p:sub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0835">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120835">
                                            <p:txEl>
                                              <p:pRg st="3" end="3"/>
                                            </p:txEl>
                                          </p:spTgt>
                                        </p:tgtEl>
                                        <p:attrNameLst>
                                          <p:attrName>ppt_c</p:attrName>
                                        </p:attrNameLst>
                                      </p:cBhvr>
                                      <p:to>
                                        <a:schemeClr val="bg2"/>
                                      </p:to>
                                    </p:animClr>
                                  </p:sub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0835">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120835">
                                            <p:txEl>
                                              <p:pRg st="4" end="4"/>
                                            </p:txEl>
                                          </p:spTgt>
                                        </p:tgtEl>
                                        <p:attrNameLst>
                                          <p:attrName>ppt_c</p:attrName>
                                        </p:attrNameLst>
                                      </p:cBhvr>
                                      <p:to>
                                        <a:schemeClr val="bg2"/>
                                      </p:to>
                                    </p:animClr>
                                  </p:sub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0835">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120835">
                                            <p:txEl>
                                              <p:pRg st="5" end="5"/>
                                            </p:txEl>
                                          </p:spTgt>
                                        </p:tgtEl>
                                        <p:attrNameLst>
                                          <p:attrName>ppt_c</p:attrName>
                                        </p:attrNameLst>
                                      </p:cBhvr>
                                      <p:to>
                                        <a:schemeClr val="bg2"/>
                                      </p:to>
                                    </p:animClr>
                                  </p:sub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0835">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120835">
                                            <p:txEl>
                                              <p:pRg st="6" end="6"/>
                                            </p:txEl>
                                          </p:spTgt>
                                        </p:tgtEl>
                                        <p:attrNameLst>
                                          <p:attrName>ppt_c</p:attrName>
                                        </p:attrNameLst>
                                      </p:cBhvr>
                                      <p:to>
                                        <a:schemeClr val="bg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5" grpId="0" build="p"/>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en-US"/>
              <a:t>Goal 1</a:t>
            </a:r>
          </a:p>
        </p:txBody>
      </p:sp>
      <p:sp>
        <p:nvSpPr>
          <p:cNvPr id="121859" name="Rectangle 3"/>
          <p:cNvSpPr>
            <a:spLocks noGrp="1" noChangeArrowheads="1"/>
          </p:cNvSpPr>
          <p:nvPr>
            <p:ph type="body" idx="1"/>
          </p:nvPr>
        </p:nvSpPr>
        <p:spPr/>
        <p:txBody>
          <a:bodyPr/>
          <a:lstStyle/>
          <a:p>
            <a:pPr>
              <a:lnSpc>
                <a:spcPct val="90000"/>
              </a:lnSpc>
            </a:pPr>
            <a:r>
              <a:rPr lang="en-US"/>
              <a:t>Use English to participate in social interaction.</a:t>
            </a:r>
          </a:p>
          <a:p>
            <a:pPr>
              <a:lnSpc>
                <a:spcPct val="90000"/>
              </a:lnSpc>
            </a:pPr>
            <a:r>
              <a:rPr lang="en-US"/>
              <a:t>Interact in, through, and with spoken and written English for personal expression and enjoyment.</a:t>
            </a:r>
          </a:p>
          <a:p>
            <a:pPr>
              <a:lnSpc>
                <a:spcPct val="90000"/>
              </a:lnSpc>
            </a:pPr>
            <a:r>
              <a:rPr lang="en-US"/>
              <a:t>Use learning strategies to extend their communicative competence.</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1858"/>
                                        </p:tgtEl>
                                        <p:attrNameLst>
                                          <p:attrName>style.visibility</p:attrName>
                                        </p:attrNameLst>
                                      </p:cBhvr>
                                      <p:to>
                                        <p:strVal val="visible"/>
                                      </p:to>
                                    </p:set>
                                    <p:animEffect transition="in" filter="fade">
                                      <p:cBhvr>
                                        <p:cTn id="7" dur="2000"/>
                                        <p:tgtEl>
                                          <p:spTgt spid="12185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1859">
                                            <p:txEl>
                                              <p:pRg st="0" end="0"/>
                                            </p:txEl>
                                          </p:spTgt>
                                        </p:tgtEl>
                                        <p:attrNameLst>
                                          <p:attrName>style.visibility</p:attrName>
                                        </p:attrNameLst>
                                      </p:cBhvr>
                                      <p:to>
                                        <p:strVal val="visible"/>
                                      </p:to>
                                    </p:set>
                                    <p:animEffect transition="in" filter="fade">
                                      <p:cBhvr>
                                        <p:cTn id="12" dur="2000"/>
                                        <p:tgtEl>
                                          <p:spTgt spid="121859">
                                            <p:txEl>
                                              <p:pRg st="0" end="0"/>
                                            </p:txEl>
                                          </p:spTgt>
                                        </p:tgtEl>
                                      </p:cBhvr>
                                    </p:animEffect>
                                  </p:childTnLst>
                                  <p:subTnLst>
                                    <p:animClr clrSpc="rgb" dir="cw">
                                      <p:cBhvr override="childStyle">
                                        <p:cTn dur="1" fill="hold" display="0" masterRel="nextClick" afterEffect="1"/>
                                        <p:tgtEl>
                                          <p:spTgt spid="121859">
                                            <p:txEl>
                                              <p:pRg st="0" end="0"/>
                                            </p:txEl>
                                          </p:spTgt>
                                        </p:tgtEl>
                                        <p:attrNameLst>
                                          <p:attrName>ppt_c</p:attrName>
                                        </p:attrNameLst>
                                      </p:cBhvr>
                                      <p:to>
                                        <a:schemeClr val="bg2"/>
                                      </p:to>
                                    </p:animClr>
                                  </p:sub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1859">
                                            <p:txEl>
                                              <p:pRg st="1" end="1"/>
                                            </p:txEl>
                                          </p:spTgt>
                                        </p:tgtEl>
                                        <p:attrNameLst>
                                          <p:attrName>style.visibility</p:attrName>
                                        </p:attrNameLst>
                                      </p:cBhvr>
                                      <p:to>
                                        <p:strVal val="visible"/>
                                      </p:to>
                                    </p:set>
                                    <p:animEffect transition="in" filter="fade">
                                      <p:cBhvr>
                                        <p:cTn id="17" dur="2000"/>
                                        <p:tgtEl>
                                          <p:spTgt spid="121859">
                                            <p:txEl>
                                              <p:pRg st="1" end="1"/>
                                            </p:txEl>
                                          </p:spTgt>
                                        </p:tgtEl>
                                      </p:cBhvr>
                                    </p:animEffect>
                                  </p:childTnLst>
                                  <p:subTnLst>
                                    <p:animClr clrSpc="rgb" dir="cw">
                                      <p:cBhvr override="childStyle">
                                        <p:cTn dur="1" fill="hold" display="0" masterRel="nextClick" afterEffect="1"/>
                                        <p:tgtEl>
                                          <p:spTgt spid="121859">
                                            <p:txEl>
                                              <p:pRg st="1" end="1"/>
                                            </p:txEl>
                                          </p:spTgt>
                                        </p:tgtEl>
                                        <p:attrNameLst>
                                          <p:attrName>ppt_c</p:attrName>
                                        </p:attrNameLst>
                                      </p:cBhvr>
                                      <p:to>
                                        <a:schemeClr val="bg2"/>
                                      </p:to>
                                    </p:animClr>
                                  </p:sub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1859">
                                            <p:txEl>
                                              <p:pRg st="2" end="2"/>
                                            </p:txEl>
                                          </p:spTgt>
                                        </p:tgtEl>
                                        <p:attrNameLst>
                                          <p:attrName>style.visibility</p:attrName>
                                        </p:attrNameLst>
                                      </p:cBhvr>
                                      <p:to>
                                        <p:strVal val="visible"/>
                                      </p:to>
                                    </p:set>
                                    <p:animEffect transition="in" filter="fade">
                                      <p:cBhvr>
                                        <p:cTn id="22" dur="2000"/>
                                        <p:tgtEl>
                                          <p:spTgt spid="121859">
                                            <p:txEl>
                                              <p:pRg st="2" end="2"/>
                                            </p:txEl>
                                          </p:spTgt>
                                        </p:tgtEl>
                                      </p:cBhvr>
                                    </p:animEffect>
                                  </p:childTnLst>
                                  <p:subTnLst>
                                    <p:animClr clrSpc="rgb" dir="cw">
                                      <p:cBhvr override="childStyle">
                                        <p:cTn dur="1" fill="hold" display="0" masterRel="nextClick" afterEffect="1"/>
                                        <p:tgtEl>
                                          <p:spTgt spid="121859">
                                            <p:txEl>
                                              <p:pRg st="2" end="2"/>
                                            </p:txEl>
                                          </p:spTgt>
                                        </p:tgtEl>
                                        <p:attrNameLst>
                                          <p:attrName>ppt_c</p:attrName>
                                        </p:attrNameLst>
                                      </p:cBhvr>
                                      <p:to>
                                        <a:schemeClr val="bg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858" grpId="0"/>
      <p:bldP spid="121859" grpId="0" build="p"/>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p:txBody>
          <a:bodyPr/>
          <a:lstStyle/>
          <a:p>
            <a:r>
              <a:rPr lang="en-US"/>
              <a:t>Goal 2</a:t>
            </a:r>
          </a:p>
        </p:txBody>
      </p:sp>
      <p:sp>
        <p:nvSpPr>
          <p:cNvPr id="122883" name="Rectangle 3"/>
          <p:cNvSpPr>
            <a:spLocks noGrp="1" noChangeArrowheads="1"/>
          </p:cNvSpPr>
          <p:nvPr>
            <p:ph type="body" idx="1"/>
          </p:nvPr>
        </p:nvSpPr>
        <p:spPr/>
        <p:txBody>
          <a:bodyPr/>
          <a:lstStyle/>
          <a:p>
            <a:pPr>
              <a:lnSpc>
                <a:spcPct val="90000"/>
              </a:lnSpc>
            </a:pPr>
            <a:r>
              <a:rPr lang="en-US"/>
              <a:t>Use English to interact in the classroom.</a:t>
            </a:r>
          </a:p>
          <a:p>
            <a:pPr>
              <a:lnSpc>
                <a:spcPct val="90000"/>
              </a:lnSpc>
            </a:pPr>
            <a:r>
              <a:rPr lang="en-US"/>
              <a:t>Use English to obtain, process, construct, and provide subject matter information in spoken and written form.</a:t>
            </a:r>
          </a:p>
          <a:p>
            <a:pPr>
              <a:lnSpc>
                <a:spcPct val="90000"/>
              </a:lnSpc>
            </a:pPr>
            <a:r>
              <a:rPr lang="en-US"/>
              <a:t>Use appropriate learning strategies to construct and apply academic knowledge.</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122882"/>
                                        </p:tgtEl>
                                        <p:attrNameLst>
                                          <p:attrName>style.visibility</p:attrName>
                                        </p:attrNameLst>
                                      </p:cBhvr>
                                      <p:to>
                                        <p:strVal val="visible"/>
                                      </p:to>
                                    </p:set>
                                    <p:animEffect transition="in" filter="fade">
                                      <p:cBhvr>
                                        <p:cTn id="7" dur="1000"/>
                                        <p:tgtEl>
                                          <p:spTgt spid="122882"/>
                                        </p:tgtEl>
                                      </p:cBhvr>
                                    </p:animEffect>
                                    <p:anim calcmode="lin" valueType="num">
                                      <p:cBhvr>
                                        <p:cTn id="8" dur="1000" fill="hold"/>
                                        <p:tgtEl>
                                          <p:spTgt spid="122882"/>
                                        </p:tgtEl>
                                        <p:attrNameLst>
                                          <p:attrName>ppt_x</p:attrName>
                                        </p:attrNameLst>
                                      </p:cBhvr>
                                      <p:tavLst>
                                        <p:tav tm="0">
                                          <p:val>
                                            <p:strVal val="#ppt_x"/>
                                          </p:val>
                                        </p:tav>
                                        <p:tav tm="100000">
                                          <p:val>
                                            <p:strVal val="#ppt_x"/>
                                          </p:val>
                                        </p:tav>
                                      </p:tavLst>
                                    </p:anim>
                                    <p:anim calcmode="lin" valueType="num">
                                      <p:cBhvr>
                                        <p:cTn id="9" dur="898" decel="100000" fill="hold"/>
                                        <p:tgtEl>
                                          <p:spTgt spid="122882"/>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122882"/>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22883">
                                            <p:txEl>
                                              <p:pRg st="0" end="0"/>
                                            </p:txEl>
                                          </p:spTgt>
                                        </p:tgtEl>
                                        <p:attrNameLst>
                                          <p:attrName>style.visibility</p:attrName>
                                        </p:attrNameLst>
                                      </p:cBhvr>
                                      <p:to>
                                        <p:strVal val="visible"/>
                                      </p:to>
                                    </p:set>
                                    <p:animEffect transition="in" filter="fade">
                                      <p:cBhvr>
                                        <p:cTn id="15" dur="1000"/>
                                        <p:tgtEl>
                                          <p:spTgt spid="122883">
                                            <p:txEl>
                                              <p:pRg st="0" end="0"/>
                                            </p:txEl>
                                          </p:spTgt>
                                        </p:tgtEl>
                                      </p:cBhvr>
                                    </p:animEffect>
                                    <p:anim calcmode="lin" valueType="num">
                                      <p:cBhvr>
                                        <p:cTn id="16" dur="1000" fill="hold"/>
                                        <p:tgtEl>
                                          <p:spTgt spid="122883">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12288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12288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122883">
                                            <p:txEl>
                                              <p:pRg st="1" end="1"/>
                                            </p:txEl>
                                          </p:spTgt>
                                        </p:tgtEl>
                                        <p:attrNameLst>
                                          <p:attrName>style.visibility</p:attrName>
                                        </p:attrNameLst>
                                      </p:cBhvr>
                                      <p:to>
                                        <p:strVal val="visible"/>
                                      </p:to>
                                    </p:set>
                                    <p:animEffect transition="in" filter="fade">
                                      <p:cBhvr>
                                        <p:cTn id="23" dur="1000"/>
                                        <p:tgtEl>
                                          <p:spTgt spid="122883">
                                            <p:txEl>
                                              <p:pRg st="1" end="1"/>
                                            </p:txEl>
                                          </p:spTgt>
                                        </p:tgtEl>
                                      </p:cBhvr>
                                    </p:animEffect>
                                    <p:anim calcmode="lin" valueType="num">
                                      <p:cBhvr>
                                        <p:cTn id="24" dur="1000" fill="hold"/>
                                        <p:tgtEl>
                                          <p:spTgt spid="122883">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12288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12288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122883">
                                            <p:txEl>
                                              <p:pRg st="2" end="2"/>
                                            </p:txEl>
                                          </p:spTgt>
                                        </p:tgtEl>
                                        <p:attrNameLst>
                                          <p:attrName>style.visibility</p:attrName>
                                        </p:attrNameLst>
                                      </p:cBhvr>
                                      <p:to>
                                        <p:strVal val="visible"/>
                                      </p:to>
                                    </p:set>
                                    <p:animEffect transition="in" filter="fade">
                                      <p:cBhvr>
                                        <p:cTn id="31" dur="1000"/>
                                        <p:tgtEl>
                                          <p:spTgt spid="122883">
                                            <p:txEl>
                                              <p:pRg st="2" end="2"/>
                                            </p:txEl>
                                          </p:spTgt>
                                        </p:tgtEl>
                                      </p:cBhvr>
                                    </p:animEffect>
                                    <p:anim calcmode="lin" valueType="num">
                                      <p:cBhvr>
                                        <p:cTn id="32" dur="1000" fill="hold"/>
                                        <p:tgtEl>
                                          <p:spTgt spid="122883">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122883">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12288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2" grpId="0"/>
      <p:bldP spid="12288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n-US"/>
              <a:t>Who is LEP?</a:t>
            </a:r>
          </a:p>
        </p:txBody>
      </p:sp>
      <p:sp>
        <p:nvSpPr>
          <p:cNvPr id="95235" name="Rectangle 3"/>
          <p:cNvSpPr>
            <a:spLocks noGrp="1" noChangeArrowheads="1"/>
          </p:cNvSpPr>
          <p:nvPr>
            <p:ph type="body" idx="1"/>
          </p:nvPr>
        </p:nvSpPr>
        <p:spPr/>
        <p:txBody>
          <a:bodyPr/>
          <a:lstStyle/>
          <a:p>
            <a:r>
              <a:rPr lang="en-US"/>
              <a:t>Limited English Proficiency</a:t>
            </a:r>
          </a:p>
          <a:p>
            <a:r>
              <a:rPr lang="en-US"/>
              <a:t>LEP is a term used by the federal government, most states, and local school districts to identify those students who have insufficient English to succeed in English only classrooms.</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r>
              <a:rPr lang="en-US"/>
              <a:t>Goal 3</a:t>
            </a:r>
          </a:p>
        </p:txBody>
      </p:sp>
      <p:sp>
        <p:nvSpPr>
          <p:cNvPr id="123907" name="Rectangle 3"/>
          <p:cNvSpPr>
            <a:spLocks noGrp="1" noChangeArrowheads="1"/>
          </p:cNvSpPr>
          <p:nvPr>
            <p:ph type="body" idx="1"/>
          </p:nvPr>
        </p:nvSpPr>
        <p:spPr/>
        <p:txBody>
          <a:bodyPr/>
          <a:lstStyle/>
          <a:p>
            <a:pPr>
              <a:lnSpc>
                <a:spcPct val="90000"/>
              </a:lnSpc>
            </a:pPr>
            <a:r>
              <a:rPr lang="en-US" sz="2800"/>
              <a:t>Use the appropriate language variety, register, and genre according to audience, purpose, and setting</a:t>
            </a:r>
          </a:p>
          <a:p>
            <a:pPr>
              <a:lnSpc>
                <a:spcPct val="90000"/>
              </a:lnSpc>
            </a:pPr>
            <a:r>
              <a:rPr lang="en-US" sz="2800"/>
              <a:t>Use nonverbal communication strategies appropriate to audience, purpose, and setting</a:t>
            </a:r>
          </a:p>
          <a:p>
            <a:pPr>
              <a:lnSpc>
                <a:spcPct val="90000"/>
              </a:lnSpc>
            </a:pPr>
            <a:r>
              <a:rPr lang="en-US" sz="2800"/>
              <a:t>Use appropriate learning strategies to extend their sociolinguistic and socio-cultural competence.</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3906"/>
                                        </p:tgtEl>
                                        <p:attrNameLst>
                                          <p:attrName>style.visibility</p:attrName>
                                        </p:attrNameLst>
                                      </p:cBhvr>
                                      <p:to>
                                        <p:strVal val="visible"/>
                                      </p:to>
                                    </p:set>
                                    <p:animEffect transition="in" filter="fade">
                                      <p:cBhvr>
                                        <p:cTn id="7" dur="2000"/>
                                        <p:tgtEl>
                                          <p:spTgt spid="12390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3907">
                                            <p:txEl>
                                              <p:pRg st="0" end="0"/>
                                            </p:txEl>
                                          </p:spTgt>
                                        </p:tgtEl>
                                        <p:attrNameLst>
                                          <p:attrName>style.visibility</p:attrName>
                                        </p:attrNameLst>
                                      </p:cBhvr>
                                      <p:to>
                                        <p:strVal val="visible"/>
                                      </p:to>
                                    </p:set>
                                    <p:animEffect transition="in" filter="wipe(left)">
                                      <p:cBhvr>
                                        <p:cTn id="12" dur="500"/>
                                        <p:tgtEl>
                                          <p:spTgt spid="12390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3907">
                                            <p:txEl>
                                              <p:pRg st="1" end="1"/>
                                            </p:txEl>
                                          </p:spTgt>
                                        </p:tgtEl>
                                        <p:attrNameLst>
                                          <p:attrName>style.visibility</p:attrName>
                                        </p:attrNameLst>
                                      </p:cBhvr>
                                      <p:to>
                                        <p:strVal val="visible"/>
                                      </p:to>
                                    </p:set>
                                    <p:animEffect transition="in" filter="wipe(left)">
                                      <p:cBhvr>
                                        <p:cTn id="17" dur="500"/>
                                        <p:tgtEl>
                                          <p:spTgt spid="12390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3907">
                                            <p:txEl>
                                              <p:pRg st="2" end="2"/>
                                            </p:txEl>
                                          </p:spTgt>
                                        </p:tgtEl>
                                        <p:attrNameLst>
                                          <p:attrName>style.visibility</p:attrName>
                                        </p:attrNameLst>
                                      </p:cBhvr>
                                      <p:to>
                                        <p:strVal val="visible"/>
                                      </p:to>
                                    </p:set>
                                    <p:animEffect transition="in" filter="wipe(left)">
                                      <p:cBhvr>
                                        <p:cTn id="22" dur="500"/>
                                        <p:tgtEl>
                                          <p:spTgt spid="12390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6" grpId="0"/>
      <p:bldP spid="123907"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US"/>
              <a:t>Useful ESL Websites</a:t>
            </a:r>
          </a:p>
        </p:txBody>
      </p:sp>
      <p:sp>
        <p:nvSpPr>
          <p:cNvPr id="89091" name="Rectangle 3"/>
          <p:cNvSpPr>
            <a:spLocks noGrp="1" noChangeArrowheads="1"/>
          </p:cNvSpPr>
          <p:nvPr>
            <p:ph type="body" idx="1"/>
          </p:nvPr>
        </p:nvSpPr>
        <p:spPr/>
        <p:txBody>
          <a:bodyPr/>
          <a:lstStyle/>
          <a:p>
            <a:pPr>
              <a:lnSpc>
                <a:spcPct val="90000"/>
              </a:lnSpc>
            </a:pPr>
            <a:r>
              <a:rPr lang="en-US">
                <a:hlinkClick r:id="rId3"/>
              </a:rPr>
              <a:t>www.ncela@gwu.edu</a:t>
            </a:r>
            <a:endParaRPr lang="en-US"/>
          </a:p>
          <a:p>
            <a:pPr>
              <a:lnSpc>
                <a:spcPct val="90000"/>
              </a:lnSpc>
            </a:pPr>
            <a:r>
              <a:rPr lang="en-US">
                <a:hlinkClick r:id="rId4"/>
              </a:rPr>
              <a:t>www.ed.gov</a:t>
            </a:r>
            <a:endParaRPr lang="en-US"/>
          </a:p>
          <a:p>
            <a:pPr>
              <a:lnSpc>
                <a:spcPct val="90000"/>
              </a:lnSpc>
            </a:pPr>
            <a:r>
              <a:rPr lang="en-US">
                <a:hlinkClick r:id="rId5"/>
              </a:rPr>
              <a:t>www.ed.gov/offices/oela</a:t>
            </a:r>
            <a:endParaRPr lang="en-US"/>
          </a:p>
          <a:p>
            <a:pPr>
              <a:lnSpc>
                <a:spcPct val="90000"/>
              </a:lnSpc>
            </a:pPr>
            <a:r>
              <a:rPr lang="en-US">
                <a:hlinkClick r:id="rId6"/>
              </a:rPr>
              <a:t>www.cal.org/delss</a:t>
            </a:r>
            <a:endParaRPr lang="en-US"/>
          </a:p>
          <a:p>
            <a:pPr>
              <a:lnSpc>
                <a:spcPct val="90000"/>
              </a:lnSpc>
            </a:pPr>
            <a:r>
              <a:rPr lang="en-US">
                <a:hlinkClick r:id="rId7"/>
              </a:rPr>
              <a:t>www.cal.nlp</a:t>
            </a:r>
            <a:endParaRPr lang="en-US"/>
          </a:p>
          <a:p>
            <a:pPr>
              <a:lnSpc>
                <a:spcPct val="90000"/>
              </a:lnSpc>
            </a:pPr>
            <a:r>
              <a:rPr lang="en-US">
                <a:hlinkClick r:id="rId8"/>
              </a:rPr>
              <a:t>www.dartmouth.edu/~lpetitto</a:t>
            </a:r>
            <a:endParaRPr lang="en-US"/>
          </a:p>
          <a:p>
            <a:pPr>
              <a:lnSpc>
                <a:spcPct val="90000"/>
              </a:lnSpc>
            </a:pPr>
            <a:r>
              <a:rPr lang="en-US"/>
              <a:t>www.state.tn.us/education/fedprog/fpesl.shtml</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n-US" dirty="0"/>
              <a:t>Federal Definition for LEP </a:t>
            </a:r>
            <a:r>
              <a:rPr lang="en-US" dirty="0" smtClean="0"/>
              <a:t>Students</a:t>
            </a:r>
            <a:endParaRPr lang="en-US" dirty="0"/>
          </a:p>
        </p:txBody>
      </p:sp>
      <p:sp>
        <p:nvSpPr>
          <p:cNvPr id="97283" name="Rectangle 3"/>
          <p:cNvSpPr>
            <a:spLocks noGrp="1" noChangeArrowheads="1"/>
          </p:cNvSpPr>
          <p:nvPr>
            <p:ph type="body" idx="1"/>
          </p:nvPr>
        </p:nvSpPr>
        <p:spPr/>
        <p:txBody>
          <a:bodyPr/>
          <a:lstStyle/>
          <a:p>
            <a:pPr>
              <a:lnSpc>
                <a:spcPct val="80000"/>
              </a:lnSpc>
            </a:pPr>
            <a:r>
              <a:rPr lang="en-US" sz="2000"/>
              <a:t>Are aged 3 to 21</a:t>
            </a:r>
          </a:p>
          <a:p>
            <a:pPr>
              <a:lnSpc>
                <a:spcPct val="80000"/>
              </a:lnSpc>
            </a:pPr>
            <a:r>
              <a:rPr lang="en-US" sz="2000"/>
              <a:t>Enrolled or preparing to enroll in an elementary school or a secondary school</a:t>
            </a:r>
          </a:p>
          <a:p>
            <a:pPr>
              <a:lnSpc>
                <a:spcPct val="80000"/>
              </a:lnSpc>
            </a:pPr>
            <a:r>
              <a:rPr lang="en-US" sz="2000"/>
              <a:t>Are either not born in the United States or whose native languages are languages other than English and/or Native American and/or come from an environment where languages other than </a:t>
            </a:r>
            <a:r>
              <a:rPr lang="en-US" sz="2400"/>
              <a:t>English</a:t>
            </a:r>
            <a:r>
              <a:rPr lang="en-US" sz="2000"/>
              <a:t> has a significant impact on their language proficiency and/or are migratory and come from an environment where languages other than English is dominant</a:t>
            </a:r>
          </a:p>
          <a:p>
            <a:pPr>
              <a:lnSpc>
                <a:spcPct val="80000"/>
              </a:lnSpc>
            </a:pPr>
            <a:r>
              <a:rPr lang="en-US" sz="2000"/>
              <a:t>Whose difficulties in speaking, reading, writing, or understanding the English language may be insufficient to deny the individuals the ability to meet the State’s proficient level of achievement on the State assessments and/or the ability to successfully achieve in classrooms where the language of instruction is English and/or the opportunity to participate fully in society.</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306" name="Rectangle 2"/>
          <p:cNvSpPr>
            <a:spLocks noGrp="1" noChangeArrowheads="1"/>
          </p:cNvSpPr>
          <p:nvPr>
            <p:ph type="title" idx="4294967295"/>
          </p:nvPr>
        </p:nvSpPr>
        <p:spPr>
          <a:xfrm>
            <a:off x="228600" y="228600"/>
            <a:ext cx="8382000" cy="1219200"/>
          </a:xfrm>
        </p:spPr>
        <p:txBody>
          <a:bodyPr/>
          <a:lstStyle/>
          <a:p>
            <a:r>
              <a:rPr lang="en-US"/>
              <a:t>Who’s LEP in Tennessee?</a:t>
            </a:r>
          </a:p>
        </p:txBody>
      </p:sp>
      <p:sp>
        <p:nvSpPr>
          <p:cNvPr id="98307" name="Rectangle 3"/>
          <p:cNvSpPr>
            <a:spLocks noGrp="1" noChangeArrowheads="1"/>
          </p:cNvSpPr>
          <p:nvPr>
            <p:ph type="body" idx="4294967295"/>
          </p:nvPr>
        </p:nvSpPr>
        <p:spPr>
          <a:xfrm>
            <a:off x="304800" y="1600200"/>
            <a:ext cx="8610600" cy="4495800"/>
          </a:xfrm>
        </p:spPr>
        <p:txBody>
          <a:bodyPr/>
          <a:lstStyle/>
          <a:p>
            <a:pPr>
              <a:lnSpc>
                <a:spcPct val="90000"/>
              </a:lnSpc>
              <a:buFont typeface="Wingdings" pitchFamily="2" charset="2"/>
              <a:buNone/>
            </a:pPr>
            <a:r>
              <a:rPr lang="en-US" sz="2400"/>
              <a:t>A  student is LEP if he/she "has sufficient difficulty speaking, reading, writing, or understanding the English language and whose difficulties may deny such individual the opportunity to learn successfully in classrooms where the language of instruction is English or to participate fully in our society due to one or more of the following reasons: </a:t>
            </a:r>
          </a:p>
          <a:p>
            <a:pPr>
              <a:lnSpc>
                <a:spcPct val="90000"/>
              </a:lnSpc>
              <a:buFont typeface="Wingdings" pitchFamily="2" charset="2"/>
              <a:buNone/>
            </a:pPr>
            <a:endParaRPr lang="en-US" sz="2400"/>
          </a:p>
          <a:p>
            <a:pPr>
              <a:lnSpc>
                <a:spcPct val="90000"/>
              </a:lnSpc>
              <a:buFont typeface="Wingdings" pitchFamily="2" charset="2"/>
              <a:buNone/>
            </a:pPr>
            <a:r>
              <a:rPr lang="en-US" sz="2400"/>
              <a:t>          1.  was not born in the United States  </a:t>
            </a:r>
          </a:p>
          <a:p>
            <a:pPr>
              <a:lnSpc>
                <a:spcPct val="90000"/>
              </a:lnSpc>
              <a:buFont typeface="Wingdings" pitchFamily="2" charset="2"/>
              <a:buNone/>
            </a:pPr>
            <a:r>
              <a:rPr lang="en-US" sz="2400"/>
              <a:t>          2.  speaks a native language other than English</a:t>
            </a:r>
          </a:p>
          <a:p>
            <a:pPr>
              <a:lnSpc>
                <a:spcPct val="90000"/>
              </a:lnSpc>
              <a:buFont typeface="Wingdings" pitchFamily="2" charset="2"/>
              <a:buNone/>
            </a:pPr>
            <a:r>
              <a:rPr lang="en-US" sz="2400"/>
              <a:t>          3.  comes from an environment where a </a:t>
            </a:r>
          </a:p>
          <a:p>
            <a:pPr>
              <a:lnSpc>
                <a:spcPct val="90000"/>
              </a:lnSpc>
              <a:buFont typeface="Wingdings" pitchFamily="2" charset="2"/>
              <a:buNone/>
            </a:pPr>
            <a:r>
              <a:rPr lang="en-US" sz="2400"/>
              <a:t>               language other than English is dominant.</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n-US"/>
              <a:t>  </a:t>
            </a:r>
            <a:r>
              <a:rPr lang="en-US" sz="6600"/>
              <a:t>LEP  Facts</a:t>
            </a:r>
          </a:p>
        </p:txBody>
      </p:sp>
      <p:sp>
        <p:nvSpPr>
          <p:cNvPr id="99331" name="Rectangle 3"/>
          <p:cNvSpPr>
            <a:spLocks noGrp="1" noChangeArrowheads="1"/>
          </p:cNvSpPr>
          <p:nvPr>
            <p:ph type="body" sz="half" idx="1"/>
          </p:nvPr>
        </p:nvSpPr>
        <p:spPr>
          <a:xfrm>
            <a:off x="609600" y="1600200"/>
            <a:ext cx="3429000" cy="4495800"/>
          </a:xfrm>
        </p:spPr>
        <p:txBody>
          <a:bodyPr/>
          <a:lstStyle/>
          <a:p>
            <a:r>
              <a:rPr lang="en-US"/>
              <a:t>There are more than 460 languages spoken by LEP students throughout the country.  TN has more than 130 languages represented in the State.</a:t>
            </a:r>
          </a:p>
        </p:txBody>
      </p:sp>
      <p:sp>
        <p:nvSpPr>
          <p:cNvPr id="99332" name="Rectangle 4"/>
          <p:cNvSpPr>
            <a:spLocks noGrp="1" noChangeArrowheads="1"/>
          </p:cNvSpPr>
          <p:nvPr>
            <p:ph type="body" sz="half" idx="2"/>
          </p:nvPr>
        </p:nvSpPr>
        <p:spPr>
          <a:xfrm>
            <a:off x="4572000" y="1676400"/>
            <a:ext cx="3505200" cy="4495800"/>
          </a:xfrm>
        </p:spPr>
        <p:txBody>
          <a:bodyPr/>
          <a:lstStyle/>
          <a:p>
            <a:pPr>
              <a:lnSpc>
                <a:spcPct val="90000"/>
              </a:lnSpc>
            </a:pPr>
            <a:r>
              <a:rPr lang="en-US"/>
              <a:t>There are more than 5.5 million LEP students in the U.S.  There were approximately 23,799 LEP assessed in TN in 2005-2006. </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1" presetClass="entr" presetSubtype="0" fill="hold" grpId="0" nodeType="withEffect">
                                  <p:stCondLst>
                                    <p:cond delay="0"/>
                                  </p:stCondLst>
                                  <p:childTnLst>
                                    <p:set>
                                      <p:cBhvr>
                                        <p:cTn id="6" dur="1" fill="hold">
                                          <p:stCondLst>
                                            <p:cond delay="0"/>
                                          </p:stCondLst>
                                        </p:cTn>
                                        <p:tgtEl>
                                          <p:spTgt spid="99330"/>
                                        </p:tgtEl>
                                        <p:attrNameLst>
                                          <p:attrName>style.visibility</p:attrName>
                                        </p:attrNameLst>
                                      </p:cBhvr>
                                      <p:to>
                                        <p:strVal val="visible"/>
                                      </p:to>
                                    </p:set>
                                    <p:animEffect transition="in" filter="fade">
                                      <p:cBhvr>
                                        <p:cTn id="7" dur="768" decel="100000"/>
                                        <p:tgtEl>
                                          <p:spTgt spid="99330"/>
                                        </p:tgtEl>
                                      </p:cBhvr>
                                    </p:animEffect>
                                    <p:animScale>
                                      <p:cBhvr>
                                        <p:cTn id="8" dur="768" decel="100000"/>
                                        <p:tgtEl>
                                          <p:spTgt spid="99330"/>
                                        </p:tgtEl>
                                      </p:cBhvr>
                                      <p:from x="10000" y="10000"/>
                                      <p:to x="200000" y="450000"/>
                                    </p:animScale>
                                    <p:animScale>
                                      <p:cBhvr>
                                        <p:cTn id="9" dur="1230" accel="100000" fill="hold">
                                          <p:stCondLst>
                                            <p:cond delay="768"/>
                                          </p:stCondLst>
                                        </p:cTn>
                                        <p:tgtEl>
                                          <p:spTgt spid="99330"/>
                                        </p:tgtEl>
                                      </p:cBhvr>
                                      <p:from x="200000" y="450000"/>
                                      <p:to x="100000" y="100000"/>
                                    </p:animScale>
                                    <p:set>
                                      <p:cBhvr>
                                        <p:cTn id="10" dur="768" fill="hold"/>
                                        <p:tgtEl>
                                          <p:spTgt spid="99330"/>
                                        </p:tgtEl>
                                        <p:attrNameLst>
                                          <p:attrName>ppt_x</p:attrName>
                                        </p:attrNameLst>
                                      </p:cBhvr>
                                      <p:to>
                                        <p:strVal val="(0.5)"/>
                                      </p:to>
                                    </p:set>
                                    <p:anim from="(0.5)" to="(#ppt_x)" calcmode="lin" valueType="num">
                                      <p:cBhvr>
                                        <p:cTn id="11" dur="1230" accel="100000" fill="hold">
                                          <p:stCondLst>
                                            <p:cond delay="768"/>
                                          </p:stCondLst>
                                        </p:cTn>
                                        <p:tgtEl>
                                          <p:spTgt spid="99330"/>
                                        </p:tgtEl>
                                        <p:attrNameLst>
                                          <p:attrName>ppt_x</p:attrName>
                                        </p:attrNameLst>
                                      </p:cBhvr>
                                    </p:anim>
                                    <p:set>
                                      <p:cBhvr>
                                        <p:cTn id="12" dur="768" fill="hold"/>
                                        <p:tgtEl>
                                          <p:spTgt spid="99330"/>
                                        </p:tgtEl>
                                        <p:attrNameLst>
                                          <p:attrName>ppt_y</p:attrName>
                                        </p:attrNameLst>
                                      </p:cBhvr>
                                      <p:to>
                                        <p:strVal val="(#ppt_y+0.4)"/>
                                      </p:to>
                                    </p:set>
                                    <p:anim from="(#ppt_y+0.4)" to="(#ppt_y)" calcmode="lin" valueType="num">
                                      <p:cBhvr>
                                        <p:cTn id="13" dur="1230" accel="100000" fill="hold">
                                          <p:stCondLst>
                                            <p:cond delay="768"/>
                                          </p:stCondLst>
                                        </p:cTn>
                                        <p:tgtEl>
                                          <p:spTgt spid="99330"/>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99331">
                                            <p:txEl>
                                              <p:pRg st="0" end="0"/>
                                            </p:txEl>
                                          </p:spTgt>
                                        </p:tgtEl>
                                        <p:attrNameLst>
                                          <p:attrName>style.visibility</p:attrName>
                                        </p:attrNameLst>
                                      </p:cBhvr>
                                      <p:to>
                                        <p:strVal val="visible"/>
                                      </p:to>
                                    </p:set>
                                    <p:anim calcmode="lin" valueType="num">
                                      <p:cBhvr>
                                        <p:cTn id="18" dur="500" fill="hold"/>
                                        <p:tgtEl>
                                          <p:spTgt spid="99331">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99331">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99331">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3" presetClass="entr" presetSubtype="0" fill="hold" grpId="0" nodeType="clickEffect">
                                  <p:stCondLst>
                                    <p:cond delay="0"/>
                                  </p:stCondLst>
                                  <p:childTnLst>
                                    <p:set>
                                      <p:cBhvr>
                                        <p:cTn id="24" dur="1" fill="hold">
                                          <p:stCondLst>
                                            <p:cond delay="0"/>
                                          </p:stCondLst>
                                        </p:cTn>
                                        <p:tgtEl>
                                          <p:spTgt spid="99332">
                                            <p:txEl>
                                              <p:pRg st="0" end="0"/>
                                            </p:txEl>
                                          </p:spTgt>
                                        </p:tgtEl>
                                        <p:attrNameLst>
                                          <p:attrName>style.visibility</p:attrName>
                                        </p:attrNameLst>
                                      </p:cBhvr>
                                      <p:to>
                                        <p:strVal val="visible"/>
                                      </p:to>
                                    </p:set>
                                    <p:anim calcmode="lin" valueType="num">
                                      <p:cBhvr>
                                        <p:cTn id="25" dur="500" fill="hold"/>
                                        <p:tgtEl>
                                          <p:spTgt spid="99332">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99332">
                                            <p:txEl>
                                              <p:pRg st="0" end="0"/>
                                            </p:txEl>
                                          </p:spTgt>
                                        </p:tgtEl>
                                        <p:attrNameLst>
                                          <p:attrName>ppt_h</p:attrName>
                                        </p:attrNameLst>
                                      </p:cBhvr>
                                      <p:tavLst>
                                        <p:tav tm="0">
                                          <p:val>
                                            <p:fltVal val="0"/>
                                          </p:val>
                                        </p:tav>
                                        <p:tav tm="100000">
                                          <p:val>
                                            <p:strVal val="#ppt_h"/>
                                          </p:val>
                                        </p:tav>
                                      </p:tavLst>
                                    </p:anim>
                                    <p:animEffect transition="in" filter="fade">
                                      <p:cBhvr>
                                        <p:cTn id="27" dur="500"/>
                                        <p:tgtEl>
                                          <p:spTgt spid="993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0" grpId="0"/>
      <p:bldP spid="99331" grpId="0" build="p"/>
      <p:bldP spid="99332"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381000" y="1066800"/>
            <a:ext cx="8458200" cy="4267200"/>
          </a:xfrm>
        </p:spPr>
        <p:txBody>
          <a:bodyPr/>
          <a:lstStyle/>
          <a:p>
            <a:r>
              <a:rPr lang="en-US" sz="5400"/>
              <a:t>How many ELLs are there in US schools?</a:t>
            </a:r>
            <a:r>
              <a:rPr lang="en-US" sz="4000"/>
              <a:t/>
            </a:r>
            <a:br>
              <a:rPr lang="en-US" sz="4000"/>
            </a:br>
            <a:r>
              <a:rPr lang="en-US" sz="4000"/>
              <a:t>A</a:t>
            </a:r>
            <a:r>
              <a:rPr lang="en-US" sz="3600"/>
              <a:t>ccording to data collected by the Census Bureau though the 2004 American Community Survey, there were 4,559,643 children, ages 3-21, reported as speaking, less than “very well,” a language other than English.</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r>
              <a:rPr lang="en-US"/>
              <a:t>How do we know in TN? </a:t>
            </a:r>
          </a:p>
        </p:txBody>
      </p:sp>
      <p:sp>
        <p:nvSpPr>
          <p:cNvPr id="124931" name="Rectangle 3"/>
          <p:cNvSpPr>
            <a:spLocks noGrp="1" noChangeArrowheads="1"/>
          </p:cNvSpPr>
          <p:nvPr>
            <p:ph type="body" idx="1"/>
          </p:nvPr>
        </p:nvSpPr>
        <p:spPr/>
        <p:txBody>
          <a:bodyPr/>
          <a:lstStyle/>
          <a:p>
            <a:pPr>
              <a:lnSpc>
                <a:spcPct val="80000"/>
              </a:lnSpc>
            </a:pPr>
            <a:r>
              <a:rPr lang="en-US" sz="2800" b="1"/>
              <a:t>Home Language Survey</a:t>
            </a:r>
            <a:endParaRPr lang="en-US" sz="2800"/>
          </a:p>
          <a:p>
            <a:pPr>
              <a:lnSpc>
                <a:spcPct val="80000"/>
              </a:lnSpc>
            </a:pPr>
            <a:r>
              <a:rPr lang="en-US" sz="2000"/>
              <a:t>All students entering a U.S. public school, must be administered a home language survey.  This survey should be kept in the child’s cumulative folder.  The State of Tennessee recommends the following questions:</a:t>
            </a:r>
          </a:p>
          <a:p>
            <a:pPr>
              <a:lnSpc>
                <a:spcPct val="80000"/>
              </a:lnSpc>
              <a:buFont typeface="Wingdings" pitchFamily="2" charset="2"/>
              <a:buNone/>
            </a:pPr>
            <a:endParaRPr lang="en-US" sz="2000"/>
          </a:p>
          <a:p>
            <a:pPr lvl="1">
              <a:lnSpc>
                <a:spcPct val="80000"/>
              </a:lnSpc>
            </a:pPr>
            <a:r>
              <a:rPr lang="en-US" sz="1800"/>
              <a:t> What is the first language your child learned to speak? </a:t>
            </a:r>
          </a:p>
          <a:p>
            <a:pPr lvl="1">
              <a:lnSpc>
                <a:spcPct val="80000"/>
              </a:lnSpc>
            </a:pPr>
            <a:r>
              <a:rPr lang="en-US" sz="1800"/>
              <a:t> What language does your child speak most often outside of   school? </a:t>
            </a:r>
          </a:p>
          <a:p>
            <a:pPr lvl="1">
              <a:lnSpc>
                <a:spcPct val="80000"/>
              </a:lnSpc>
            </a:pPr>
            <a:r>
              <a:rPr lang="en-US" sz="1800"/>
              <a:t> What language do people usually speak in your child’s home?</a:t>
            </a:r>
          </a:p>
          <a:p>
            <a:pPr lvl="1">
              <a:lnSpc>
                <a:spcPct val="80000"/>
              </a:lnSpc>
              <a:buFontTx/>
              <a:buNone/>
            </a:pPr>
            <a:r>
              <a:rPr lang="en-US" sz="1800"/>
              <a:t> </a:t>
            </a:r>
          </a:p>
          <a:p>
            <a:pPr>
              <a:lnSpc>
                <a:spcPct val="80000"/>
              </a:lnSpc>
            </a:pPr>
            <a:r>
              <a:rPr lang="en-US" sz="2000"/>
              <a:t>If the answer to any of the above questions is a language other than English, the child will be classified as Non-English Language Background (NELB) and assessed for English proficiency. </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0" y="228600"/>
            <a:ext cx="8915400" cy="1752600"/>
          </a:xfrm>
        </p:spPr>
        <p:txBody>
          <a:bodyPr/>
          <a:lstStyle/>
          <a:p>
            <a:r>
              <a:rPr lang="en-US" sz="4800"/>
              <a:t>What are the five states with the largest numbers of ELLs?</a:t>
            </a:r>
          </a:p>
        </p:txBody>
      </p:sp>
      <p:sp>
        <p:nvSpPr>
          <p:cNvPr id="102403" name="Rectangle 3"/>
          <p:cNvSpPr>
            <a:spLocks noGrp="1" noChangeArrowheads="1"/>
          </p:cNvSpPr>
          <p:nvPr>
            <p:ph type="body" idx="1"/>
          </p:nvPr>
        </p:nvSpPr>
        <p:spPr>
          <a:xfrm>
            <a:off x="457200" y="2290763"/>
            <a:ext cx="8229600" cy="3840162"/>
          </a:xfrm>
        </p:spPr>
        <p:txBody>
          <a:bodyPr/>
          <a:lstStyle/>
          <a:p>
            <a:r>
              <a:rPr lang="en-US"/>
              <a:t>California:  1,591,525</a:t>
            </a:r>
          </a:p>
          <a:p>
            <a:r>
              <a:rPr lang="en-US"/>
              <a:t>Texas:  684,007</a:t>
            </a:r>
          </a:p>
          <a:p>
            <a:r>
              <a:rPr lang="en-US"/>
              <a:t>Florida:  299,346</a:t>
            </a:r>
          </a:p>
          <a:p>
            <a:r>
              <a:rPr lang="en-US"/>
              <a:t>New York:  203, 583</a:t>
            </a:r>
          </a:p>
          <a:p>
            <a:r>
              <a:rPr lang="en-US"/>
              <a:t>Illinois:  192,764</a:t>
            </a:r>
          </a:p>
          <a:p>
            <a:endParaRPr 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102402"/>
                                        </p:tgtEl>
                                        <p:attrNameLst>
                                          <p:attrName>style.visibility</p:attrName>
                                        </p:attrNameLst>
                                      </p:cBhvr>
                                      <p:to>
                                        <p:strVal val="visible"/>
                                      </p:to>
                                    </p:set>
                                    <p:animEffect transition="in" filter="fade">
                                      <p:cBhvr>
                                        <p:cTn id="7" dur="1000"/>
                                        <p:tgtEl>
                                          <p:spTgt spid="102402"/>
                                        </p:tgtEl>
                                      </p:cBhvr>
                                    </p:animEffect>
                                    <p:anim calcmode="lin" valueType="num">
                                      <p:cBhvr>
                                        <p:cTn id="8" dur="1000" fill="hold"/>
                                        <p:tgtEl>
                                          <p:spTgt spid="102402"/>
                                        </p:tgtEl>
                                        <p:attrNameLst>
                                          <p:attrName>ppt_x</p:attrName>
                                        </p:attrNameLst>
                                      </p:cBhvr>
                                      <p:tavLst>
                                        <p:tav tm="0">
                                          <p:val>
                                            <p:strVal val="#ppt_x"/>
                                          </p:val>
                                        </p:tav>
                                        <p:tav tm="100000">
                                          <p:val>
                                            <p:strVal val="#ppt_x"/>
                                          </p:val>
                                        </p:tav>
                                      </p:tavLst>
                                    </p:anim>
                                    <p:anim calcmode="lin" valueType="num">
                                      <p:cBhvr>
                                        <p:cTn id="9" dur="898" decel="100000" fill="hold"/>
                                        <p:tgtEl>
                                          <p:spTgt spid="102402"/>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102402"/>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02403">
                                            <p:txEl>
                                              <p:pRg st="0" end="0"/>
                                            </p:txEl>
                                          </p:spTgt>
                                        </p:tgtEl>
                                        <p:attrNameLst>
                                          <p:attrName>style.visibility</p:attrName>
                                        </p:attrNameLst>
                                      </p:cBhvr>
                                      <p:to>
                                        <p:strVal val="visible"/>
                                      </p:to>
                                    </p:set>
                                    <p:animEffect transition="in" filter="fade">
                                      <p:cBhvr>
                                        <p:cTn id="15" dur="1000"/>
                                        <p:tgtEl>
                                          <p:spTgt spid="102403">
                                            <p:txEl>
                                              <p:pRg st="0" end="0"/>
                                            </p:txEl>
                                          </p:spTgt>
                                        </p:tgtEl>
                                      </p:cBhvr>
                                    </p:animEffect>
                                    <p:anim calcmode="lin" valueType="num">
                                      <p:cBhvr>
                                        <p:cTn id="16" dur="1000" fill="hold"/>
                                        <p:tgtEl>
                                          <p:spTgt spid="102403">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10240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10240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102403">
                                            <p:txEl>
                                              <p:pRg st="1" end="1"/>
                                            </p:txEl>
                                          </p:spTgt>
                                        </p:tgtEl>
                                        <p:attrNameLst>
                                          <p:attrName>style.visibility</p:attrName>
                                        </p:attrNameLst>
                                      </p:cBhvr>
                                      <p:to>
                                        <p:strVal val="visible"/>
                                      </p:to>
                                    </p:set>
                                    <p:animEffect transition="in" filter="fade">
                                      <p:cBhvr>
                                        <p:cTn id="23" dur="1000"/>
                                        <p:tgtEl>
                                          <p:spTgt spid="102403">
                                            <p:txEl>
                                              <p:pRg st="1" end="1"/>
                                            </p:txEl>
                                          </p:spTgt>
                                        </p:tgtEl>
                                      </p:cBhvr>
                                    </p:animEffect>
                                    <p:anim calcmode="lin" valueType="num">
                                      <p:cBhvr>
                                        <p:cTn id="24" dur="1000" fill="hold"/>
                                        <p:tgtEl>
                                          <p:spTgt spid="102403">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10240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10240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102403">
                                            <p:txEl>
                                              <p:pRg st="2" end="2"/>
                                            </p:txEl>
                                          </p:spTgt>
                                        </p:tgtEl>
                                        <p:attrNameLst>
                                          <p:attrName>style.visibility</p:attrName>
                                        </p:attrNameLst>
                                      </p:cBhvr>
                                      <p:to>
                                        <p:strVal val="visible"/>
                                      </p:to>
                                    </p:set>
                                    <p:animEffect transition="in" filter="fade">
                                      <p:cBhvr>
                                        <p:cTn id="31" dur="1000"/>
                                        <p:tgtEl>
                                          <p:spTgt spid="102403">
                                            <p:txEl>
                                              <p:pRg st="2" end="2"/>
                                            </p:txEl>
                                          </p:spTgt>
                                        </p:tgtEl>
                                      </p:cBhvr>
                                    </p:animEffect>
                                    <p:anim calcmode="lin" valueType="num">
                                      <p:cBhvr>
                                        <p:cTn id="32" dur="1000" fill="hold"/>
                                        <p:tgtEl>
                                          <p:spTgt spid="102403">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102403">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10240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102403">
                                            <p:txEl>
                                              <p:pRg st="3" end="3"/>
                                            </p:txEl>
                                          </p:spTgt>
                                        </p:tgtEl>
                                        <p:attrNameLst>
                                          <p:attrName>style.visibility</p:attrName>
                                        </p:attrNameLst>
                                      </p:cBhvr>
                                      <p:to>
                                        <p:strVal val="visible"/>
                                      </p:to>
                                    </p:set>
                                    <p:animEffect transition="in" filter="fade">
                                      <p:cBhvr>
                                        <p:cTn id="39" dur="1000"/>
                                        <p:tgtEl>
                                          <p:spTgt spid="102403">
                                            <p:txEl>
                                              <p:pRg st="3" end="3"/>
                                            </p:txEl>
                                          </p:spTgt>
                                        </p:tgtEl>
                                      </p:cBhvr>
                                    </p:animEffect>
                                    <p:anim calcmode="lin" valueType="num">
                                      <p:cBhvr>
                                        <p:cTn id="40" dur="1000" fill="hold"/>
                                        <p:tgtEl>
                                          <p:spTgt spid="102403">
                                            <p:txEl>
                                              <p:pRg st="3" end="3"/>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102403">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10240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102403">
                                            <p:txEl>
                                              <p:pRg st="4" end="4"/>
                                            </p:txEl>
                                          </p:spTgt>
                                        </p:tgtEl>
                                        <p:attrNameLst>
                                          <p:attrName>style.visibility</p:attrName>
                                        </p:attrNameLst>
                                      </p:cBhvr>
                                      <p:to>
                                        <p:strVal val="visible"/>
                                      </p:to>
                                    </p:set>
                                    <p:animEffect transition="in" filter="fade">
                                      <p:cBhvr>
                                        <p:cTn id="47" dur="1000"/>
                                        <p:tgtEl>
                                          <p:spTgt spid="102403">
                                            <p:txEl>
                                              <p:pRg st="4" end="4"/>
                                            </p:txEl>
                                          </p:spTgt>
                                        </p:tgtEl>
                                      </p:cBhvr>
                                    </p:animEffect>
                                    <p:anim calcmode="lin" valueType="num">
                                      <p:cBhvr>
                                        <p:cTn id="48" dur="1000" fill="hold"/>
                                        <p:tgtEl>
                                          <p:spTgt spid="102403">
                                            <p:txEl>
                                              <p:pRg st="4" end="4"/>
                                            </p:txEl>
                                          </p:spTgt>
                                        </p:tgtEl>
                                        <p:attrNameLst>
                                          <p:attrName>ppt_x</p:attrName>
                                        </p:attrNameLst>
                                      </p:cBhvr>
                                      <p:tavLst>
                                        <p:tav tm="0">
                                          <p:val>
                                            <p:strVal val="#ppt_x"/>
                                          </p:val>
                                        </p:tav>
                                        <p:tav tm="100000">
                                          <p:val>
                                            <p:strVal val="#ppt_x"/>
                                          </p:val>
                                        </p:tav>
                                      </p:tavLst>
                                    </p:anim>
                                    <p:anim calcmode="lin" valueType="num">
                                      <p:cBhvr>
                                        <p:cTn id="49" dur="898" decel="100000" fill="hold"/>
                                        <p:tgtEl>
                                          <p:spTgt spid="102403">
                                            <p:txEl>
                                              <p:pRg st="4" end="4"/>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898"/>
                                          </p:stCondLst>
                                        </p:cTn>
                                        <p:tgtEl>
                                          <p:spTgt spid="10240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2" grpId="0"/>
      <p:bldP spid="102403" grpId="0" build="p"/>
    </p:bldLst>
  </p:timing>
</p:sld>
</file>

<file path=ppt/theme/theme1.xml><?xml version="1.0" encoding="utf-8"?>
<a:theme xmlns:a="http://schemas.openxmlformats.org/drawingml/2006/main" name="Globe">
  <a:themeElements>
    <a:clrScheme name="Globe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Globe">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Globe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Globe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Globe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Globe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Globe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Globe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Globe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Globe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Globe</Template>
  <TotalTime>1384</TotalTime>
  <Words>1585</Words>
  <Application>Microsoft Office PowerPoint</Application>
  <PresentationFormat>On-screen Show (4:3)</PresentationFormat>
  <Paragraphs>206</Paragraphs>
  <Slides>31</Slides>
  <Notes>31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Globe</vt:lpstr>
      <vt:lpstr>ESLP Overview Dr. Kristen Pennycuff Trent</vt:lpstr>
      <vt:lpstr>ELL? ELD? ESL?</vt:lpstr>
      <vt:lpstr>Who is LEP?</vt:lpstr>
      <vt:lpstr>Federal Definition for LEP Students</vt:lpstr>
      <vt:lpstr>Who’s LEP in Tennessee?</vt:lpstr>
      <vt:lpstr>  LEP  Facts</vt:lpstr>
      <vt:lpstr>How many ELLs are there in US schools? According to data collected by the Census Bureau though the 2004 American Community Survey, there were 4,559,643 children, ages 3-21, reported as speaking, less than “very well,” a language other than English.</vt:lpstr>
      <vt:lpstr>How do we know in TN? </vt:lpstr>
      <vt:lpstr>What are the five states with the largest numbers of ELLs?</vt:lpstr>
      <vt:lpstr>What are the five states with the largest density of ELLs within their school-age population?</vt:lpstr>
      <vt:lpstr>What are the 5 states that have experienced the greatest growth in their ELL population in the last decade?</vt:lpstr>
      <vt:lpstr>What percentage of the ELL student population is foreign born? </vt:lpstr>
      <vt:lpstr>Demographics</vt:lpstr>
      <vt:lpstr>What are the 5 states that have experienced the greatest growth in their ELL population in the last decade?</vt:lpstr>
      <vt:lpstr>What languages do TN ELLs speak?</vt:lpstr>
      <vt:lpstr>What percentage of the ELL student population is foreign born? </vt:lpstr>
      <vt:lpstr>School facts:</vt:lpstr>
      <vt:lpstr>What does this mean for secondary schools?</vt:lpstr>
      <vt:lpstr>Impact to the community:</vt:lpstr>
      <vt:lpstr>Limited English Proficient Students</vt:lpstr>
      <vt:lpstr>Changes for ESL  in TN</vt:lpstr>
      <vt:lpstr>Appropriate Assessment from Kathleen Leos, Associate Deputy Secretary</vt:lpstr>
      <vt:lpstr>Program designs</vt:lpstr>
      <vt:lpstr>Program designs recognized by the federal government  </vt:lpstr>
      <vt:lpstr>ESL Teacher:Student Ratio</vt:lpstr>
      <vt:lpstr>ESL – Best Practices</vt:lpstr>
      <vt:lpstr>Best Practices are based on these tenets.</vt:lpstr>
      <vt:lpstr>Goal 1</vt:lpstr>
      <vt:lpstr>Goal 2</vt:lpstr>
      <vt:lpstr>Goal 3</vt:lpstr>
      <vt:lpstr>Useful ESL Websites</vt:lpstr>
    </vt:vector>
  </TitlesOfParts>
  <Company>State of Tennessee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TNTESOL - 2007 Pre- conference Presentation</dc:title>
  <dc:creator>CA10305</dc:creator>
  <cp:lastModifiedBy>Trent Family</cp:lastModifiedBy>
  <cp:revision>59</cp:revision>
  <cp:lastPrinted>2010-08-29T01:21:45Z</cp:lastPrinted>
  <dcterms:created xsi:type="dcterms:W3CDTF">2007-01-18T19:01:54Z</dcterms:created>
  <dcterms:modified xsi:type="dcterms:W3CDTF">2010-08-29T01:23:17Z</dcterms:modified>
</cp:coreProperties>
</file>